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9" r:id="rId3"/>
    <p:sldId id="260" r:id="rId4"/>
    <p:sldId id="264" r:id="rId5"/>
    <p:sldId id="271" r:id="rId6"/>
    <p:sldId id="269" r:id="rId7"/>
    <p:sldId id="270" r:id="rId8"/>
    <p:sldId id="263" r:id="rId9"/>
    <p:sldId id="281" r:id="rId10"/>
    <p:sldId id="261" r:id="rId11"/>
    <p:sldId id="280" r:id="rId12"/>
    <p:sldId id="278"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24" autoAdjust="0"/>
    <p:restoredTop sz="94620" autoAdjust="0"/>
  </p:normalViewPr>
  <p:slideViewPr>
    <p:cSldViewPr snapToGrid="0">
      <p:cViewPr varScale="1">
        <p:scale>
          <a:sx n="66" d="100"/>
          <a:sy n="66" d="100"/>
        </p:scale>
        <p:origin x="-828"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pPr/>
              <a:t>2016/11/7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图片1"/>
          <p:cNvPicPr>
            <a:picLocks noChangeAspect="1"/>
          </p:cNvPicPr>
          <p:nvPr/>
        </p:nvPicPr>
        <p:blipFill>
          <a:blip r:embed="rId2">
            <a:lum bright="-6000"/>
          </a:blip>
          <a:stretch>
            <a:fillRect/>
          </a:stretch>
        </p:blipFill>
        <p:spPr>
          <a:xfrm>
            <a:off x="-26035" y="-4445"/>
            <a:ext cx="12295505" cy="6866890"/>
          </a:xfrm>
          <a:prstGeom prst="rect">
            <a:avLst/>
          </a:prstGeom>
        </p:spPr>
      </p:pic>
      <p:pic>
        <p:nvPicPr>
          <p:cNvPr id="5" name="图片 4" descr="图片2"/>
          <p:cNvPicPr>
            <a:picLocks noChangeAspect="1"/>
          </p:cNvPicPr>
          <p:nvPr/>
        </p:nvPicPr>
        <p:blipFill>
          <a:blip r:embed="rId3"/>
          <a:stretch>
            <a:fillRect/>
          </a:stretch>
        </p:blipFill>
        <p:spPr>
          <a:xfrm>
            <a:off x="-26035" y="2401570"/>
            <a:ext cx="9152255" cy="4961890"/>
          </a:xfrm>
          <a:prstGeom prst="rect">
            <a:avLst/>
          </a:prstGeom>
        </p:spPr>
      </p:pic>
      <p:sp>
        <p:nvSpPr>
          <p:cNvPr id="2" name="标题 1"/>
          <p:cNvSpPr>
            <a:spLocks noGrp="1"/>
          </p:cNvSpPr>
          <p:nvPr>
            <p:ph type="ctrTitle"/>
          </p:nvPr>
        </p:nvSpPr>
        <p:spPr>
          <a:xfrm>
            <a:off x="1373505" y="1301115"/>
            <a:ext cx="9915525" cy="1100455"/>
          </a:xfrm>
        </p:spPr>
        <p:txBody>
          <a:bodyPr/>
          <a:lstStyle/>
          <a:p>
            <a:r>
              <a:rPr lang="zh-CN" altLang="en-US" sz="4800" b="1" dirty="0">
                <a:solidFill>
                  <a:schemeClr val="accent6">
                    <a:lumMod val="50000"/>
                  </a:schemeClr>
                </a:solidFill>
                <a:latin typeface="Segoe UI Black" pitchFamily="34" charset="0"/>
                <a:cs typeface="Segoe UI Black" pitchFamily="34" charset="0"/>
              </a:rPr>
              <a:t>农业遗传资源保护利用的</a:t>
            </a:r>
            <a:r>
              <a:rPr lang="zh-CN" altLang="en-US" sz="4800" b="1" dirty="0" smtClean="0">
                <a:solidFill>
                  <a:schemeClr val="accent6">
                    <a:lumMod val="50000"/>
                  </a:schemeClr>
                </a:solidFill>
                <a:latin typeface="Segoe UI Black" pitchFamily="34" charset="0"/>
                <a:cs typeface="Segoe UI Black" pitchFamily="34" charset="0"/>
              </a:rPr>
              <a:t>法律</a:t>
            </a:r>
            <a:r>
              <a:rPr lang="zh-CN" altLang="en-US" sz="4800" b="1" dirty="0" smtClean="0">
                <a:solidFill>
                  <a:schemeClr val="accent6">
                    <a:lumMod val="50000"/>
                  </a:schemeClr>
                </a:solidFill>
                <a:latin typeface="Segoe UI Black" pitchFamily="34" charset="0"/>
                <a:cs typeface="Segoe UI Black" pitchFamily="34" charset="0"/>
              </a:rPr>
              <a:t>探析</a:t>
            </a:r>
            <a:endParaRPr lang="zh-CN" altLang="en-US" sz="4800" b="1" dirty="0">
              <a:solidFill>
                <a:schemeClr val="accent6">
                  <a:lumMod val="50000"/>
                </a:schemeClr>
              </a:solidFill>
              <a:latin typeface="Segoe UI Black" pitchFamily="34" charset="0"/>
              <a:cs typeface="Segoe UI Black" pitchFamily="34" charset="0"/>
            </a:endParaRPr>
          </a:p>
        </p:txBody>
      </p:sp>
      <p:sp>
        <p:nvSpPr>
          <p:cNvPr id="6" name="标题 1"/>
          <p:cNvSpPr>
            <a:spLocks noGrp="1"/>
          </p:cNvSpPr>
          <p:nvPr/>
        </p:nvSpPr>
        <p:spPr>
          <a:xfrm>
            <a:off x="7069541" y="3828102"/>
            <a:ext cx="3971498" cy="13373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2800" b="1" dirty="0">
                <a:solidFill>
                  <a:schemeClr val="accent6">
                    <a:lumMod val="50000"/>
                  </a:schemeClr>
                </a:solidFill>
              </a:rPr>
              <a:t>发言人：</a:t>
            </a:r>
            <a:r>
              <a:rPr lang="zh-CN" altLang="en-US" sz="2800" b="1" dirty="0" smtClean="0">
                <a:solidFill>
                  <a:schemeClr val="accent6">
                    <a:lumMod val="50000"/>
                  </a:schemeClr>
                </a:solidFill>
              </a:rPr>
              <a:t>赵云芬      </a:t>
            </a:r>
            <a:endParaRPr lang="en-US" altLang="zh-CN" sz="2800" b="1" dirty="0" smtClean="0">
              <a:solidFill>
                <a:schemeClr val="accent6">
                  <a:lumMod val="50000"/>
                </a:schemeClr>
              </a:solidFill>
            </a:endParaRPr>
          </a:p>
          <a:p>
            <a:pPr>
              <a:lnSpc>
                <a:spcPct val="150000"/>
              </a:lnSpc>
            </a:pPr>
            <a:r>
              <a:rPr lang="en-US" altLang="zh-CN" sz="2800" b="1" dirty="0" smtClean="0">
                <a:solidFill>
                  <a:schemeClr val="accent6">
                    <a:lumMod val="50000"/>
                  </a:schemeClr>
                </a:solidFill>
              </a:rPr>
              <a:t>                  </a:t>
            </a:r>
            <a:r>
              <a:rPr lang="zh-CN" altLang="en-US" sz="2800" b="1" dirty="0" smtClean="0">
                <a:solidFill>
                  <a:schemeClr val="accent6">
                    <a:lumMod val="50000"/>
                  </a:schemeClr>
                </a:solidFill>
              </a:rPr>
              <a:t>西南大学</a:t>
            </a:r>
            <a:endParaRPr lang="zh-CN" altLang="en-US" sz="2800" b="1" dirty="0">
              <a:solidFill>
                <a:schemeClr val="accent6">
                  <a:lumMod val="50000"/>
                </a:schemeClr>
              </a:solidFill>
            </a:endParaRPr>
          </a:p>
        </p:txBody>
      </p:sp>
      <p:pic>
        <p:nvPicPr>
          <p:cNvPr id="4101" name="图片 2"/>
          <p:cNvPicPr>
            <a:picLocks noChangeAspect="1"/>
          </p:cNvPicPr>
          <p:nvPr/>
        </p:nvPicPr>
        <p:blipFill>
          <a:blip r:embed="rId4" cstate="print"/>
          <a:stretch>
            <a:fillRect/>
          </a:stretch>
        </p:blipFill>
        <p:spPr>
          <a:xfrm>
            <a:off x="11257272" y="0"/>
            <a:ext cx="934728" cy="915535"/>
          </a:xfrm>
          <a:prstGeom prst="rect">
            <a:avLst/>
          </a:prstGeom>
          <a:noFill/>
          <a:ln w="9525">
            <a:noFill/>
          </a:ln>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6000"/>
          </a:blip>
          <a:stretch>
            <a:fillRect/>
          </a:stretch>
        </p:blipFill>
        <p:spPr>
          <a:xfrm>
            <a:off x="-12065" y="0"/>
            <a:ext cx="12204065" cy="6902450"/>
          </a:xfrm>
          <a:prstGeom prst="rect">
            <a:avLst/>
          </a:prstGeom>
        </p:spPr>
      </p:pic>
      <p:sp>
        <p:nvSpPr>
          <p:cNvPr id="2" name="标题 1"/>
          <p:cNvSpPr>
            <a:spLocks noGrp="1"/>
          </p:cNvSpPr>
          <p:nvPr>
            <p:ph type="title"/>
          </p:nvPr>
        </p:nvSpPr>
        <p:spPr>
          <a:xfrm>
            <a:off x="1446663" y="0"/>
            <a:ext cx="8402822" cy="764275"/>
          </a:xfrm>
        </p:spPr>
        <p:txBody>
          <a:bodyPr>
            <a:normAutofit/>
          </a:bodyPr>
          <a:lstStyle/>
          <a:p>
            <a:pPr algn="ctr"/>
            <a:r>
              <a:rPr lang="zh-CN" altLang="en-US" sz="2800" b="1" dirty="0" smtClean="0"/>
              <a:t>三、创新与思考</a:t>
            </a:r>
            <a:endParaRPr lang="zh-CN" altLang="en-US" sz="2800" b="1" dirty="0"/>
          </a:p>
        </p:txBody>
      </p:sp>
      <p:sp>
        <p:nvSpPr>
          <p:cNvPr id="3" name="内容占位符 2"/>
          <p:cNvSpPr>
            <a:spLocks noGrp="1"/>
          </p:cNvSpPr>
          <p:nvPr>
            <p:ph idx="1"/>
          </p:nvPr>
        </p:nvSpPr>
        <p:spPr>
          <a:xfrm>
            <a:off x="391885" y="846161"/>
            <a:ext cx="10929257" cy="5641725"/>
          </a:xfrm>
        </p:spPr>
        <p:txBody>
          <a:bodyPr>
            <a:normAutofit/>
          </a:bodyPr>
          <a:lstStyle/>
          <a:p>
            <a:pPr fontAlgn="auto">
              <a:lnSpc>
                <a:spcPct val="120000"/>
              </a:lnSpc>
            </a:pPr>
            <a:r>
              <a:rPr lang="zh-CN" altLang="en-US" sz="2000" b="1" dirty="0"/>
              <a:t>（一）农业遗传资源整合性专项立法</a:t>
            </a:r>
          </a:p>
          <a:p>
            <a:pPr fontAlgn="auto">
              <a:lnSpc>
                <a:spcPct val="120000"/>
              </a:lnSpc>
            </a:pPr>
            <a:r>
              <a:rPr lang="zh-CN" altLang="en-US" sz="2000" dirty="0"/>
              <a:t>整合性农业遗传资源立法，主要是为改变当前所存在的农业遗传资源被分散保护的情况</a:t>
            </a:r>
            <a:r>
              <a:rPr lang="zh-CN" altLang="en-US" sz="2000" dirty="0" smtClean="0"/>
              <a:t>，</a:t>
            </a:r>
            <a:r>
              <a:rPr lang="zh-CN" altLang="en-US" sz="2000" dirty="0" smtClean="0"/>
              <a:t>整合的</a:t>
            </a:r>
            <a:r>
              <a:rPr lang="zh-CN" altLang="en-US" sz="2000" dirty="0"/>
              <a:t>关键在于</a:t>
            </a:r>
            <a:r>
              <a:rPr lang="zh-CN" altLang="en-US" sz="2000" b="1" dirty="0"/>
              <a:t>农业</a:t>
            </a:r>
            <a:r>
              <a:rPr lang="zh-CN" altLang="en-US" sz="2000" b="1" dirty="0" smtClean="0"/>
              <a:t>遗传资源指导法</a:t>
            </a:r>
            <a:r>
              <a:rPr lang="zh-CN" altLang="en-US" sz="2000" b="1" dirty="0"/>
              <a:t>的</a:t>
            </a:r>
            <a:r>
              <a:rPr lang="zh-CN" altLang="en-US" sz="2000" dirty="0"/>
              <a:t>出台。</a:t>
            </a:r>
          </a:p>
          <a:p>
            <a:pPr fontAlgn="auto">
              <a:lnSpc>
                <a:spcPct val="120000"/>
              </a:lnSpc>
            </a:pPr>
            <a:r>
              <a:rPr lang="en-US" altLang="zh-CN" sz="2000" dirty="0" smtClean="0"/>
              <a:t>1.</a:t>
            </a:r>
            <a:r>
              <a:rPr lang="zh-CN" altLang="en-US" sz="2000" dirty="0" smtClean="0"/>
              <a:t>在农业遗传资源的保护上，整合性的基本法立法应趋于完整保护，</a:t>
            </a:r>
            <a:r>
              <a:rPr lang="zh-CN" altLang="en-US" sz="2000" dirty="0"/>
              <a:t>改变原有的农业遗传资源偏向性保护情况。</a:t>
            </a:r>
          </a:p>
          <a:p>
            <a:pPr fontAlgn="auto">
              <a:lnSpc>
                <a:spcPct val="120000"/>
              </a:lnSpc>
            </a:pPr>
            <a:r>
              <a:rPr lang="en-US" altLang="zh-CN" sz="2000" dirty="0"/>
              <a:t>2</a:t>
            </a:r>
            <a:r>
              <a:rPr lang="en-US" altLang="zh-CN" sz="2000" dirty="0" smtClean="0"/>
              <a:t>.</a:t>
            </a:r>
            <a:r>
              <a:rPr lang="zh-CN" altLang="en-US" sz="2000" dirty="0"/>
              <a:t>针对农业遗传资源的利用（流转、惠益等）可以</a:t>
            </a:r>
            <a:r>
              <a:rPr lang="zh-CN" altLang="en-US" sz="2000" dirty="0" smtClean="0"/>
              <a:t>考虑政策性</a:t>
            </a:r>
            <a:r>
              <a:rPr lang="zh-CN" altLang="en-US" sz="2000" dirty="0"/>
              <a:t>或倡导性</a:t>
            </a:r>
            <a:r>
              <a:rPr lang="zh-CN" altLang="en-US" sz="2000" dirty="0" smtClean="0"/>
              <a:t>立法。</a:t>
            </a:r>
            <a:endParaRPr lang="zh-CN" altLang="en-US" sz="2000" dirty="0"/>
          </a:p>
          <a:p>
            <a:pPr fontAlgn="auto">
              <a:lnSpc>
                <a:spcPct val="120000"/>
              </a:lnSpc>
            </a:pPr>
            <a:r>
              <a:rPr lang="en-US" altLang="zh-CN" sz="2000" dirty="0" smtClean="0"/>
              <a:t>3</a:t>
            </a:r>
            <a:r>
              <a:rPr lang="en-US" altLang="zh-CN" sz="2000" dirty="0" smtClean="0"/>
              <a:t>.</a:t>
            </a:r>
            <a:r>
              <a:rPr lang="zh-CN" altLang="en-US" sz="2000" dirty="0" smtClean="0"/>
              <a:t>基本法</a:t>
            </a:r>
            <a:r>
              <a:rPr lang="zh-CN" altLang="en-US" sz="2000" dirty="0"/>
              <a:t>立法前提下，对各类农业</a:t>
            </a:r>
            <a:r>
              <a:rPr lang="zh-CN" altLang="en-US" sz="2000" dirty="0" smtClean="0"/>
              <a:t>遗传资源保护利用</a:t>
            </a:r>
            <a:r>
              <a:rPr lang="zh-CN" altLang="en-US" sz="2000" dirty="0"/>
              <a:t>则可以考虑</a:t>
            </a:r>
            <a:r>
              <a:rPr lang="zh-CN" altLang="en-US" sz="2000" dirty="0" smtClean="0"/>
              <a:t>通过单行法、行政</a:t>
            </a:r>
            <a:r>
              <a:rPr lang="zh-CN" altLang="en-US" sz="2000" dirty="0"/>
              <a:t>法规或部门</a:t>
            </a:r>
            <a:r>
              <a:rPr lang="zh-CN" altLang="en-US" sz="2000" dirty="0" smtClean="0"/>
              <a:t>规章进行统一法律精神下的修改完善，</a:t>
            </a:r>
            <a:r>
              <a:rPr lang="zh-CN" altLang="en-US" sz="2000" dirty="0" smtClean="0"/>
              <a:t>逐步</a:t>
            </a:r>
            <a:r>
              <a:rPr lang="zh-CN" altLang="en-US" sz="2000" dirty="0" smtClean="0"/>
              <a:t>完善</a:t>
            </a:r>
            <a:r>
              <a:rPr lang="zh-CN" altLang="en-US" sz="2000" dirty="0" smtClean="0"/>
              <a:t>农业</a:t>
            </a:r>
            <a:r>
              <a:rPr lang="zh-CN" altLang="en-US" sz="2000" dirty="0"/>
              <a:t>遗传资源保护利用法律</a:t>
            </a:r>
            <a:r>
              <a:rPr lang="zh-CN" altLang="en-US" sz="2000" dirty="0" smtClean="0"/>
              <a:t>体系。</a:t>
            </a:r>
            <a:endParaRPr lang="zh-CN" altLang="en-US" sz="2000" dirty="0"/>
          </a:p>
          <a:p>
            <a:pPr fontAlgn="auto">
              <a:lnSpc>
                <a:spcPct val="120000"/>
              </a:lnSpc>
            </a:pPr>
            <a:r>
              <a:rPr lang="zh-CN" altLang="en-US" sz="2000" dirty="0" smtClean="0"/>
              <a:t>进行</a:t>
            </a:r>
            <a:r>
              <a:rPr lang="zh-CN" altLang="en-US" sz="2000" dirty="0"/>
              <a:t>整合性专项立法可能面对的考验</a:t>
            </a:r>
            <a:r>
              <a:rPr lang="zh-CN" altLang="en-US" sz="2000" dirty="0" smtClean="0"/>
              <a:t>：整合</a:t>
            </a:r>
            <a:r>
              <a:rPr lang="zh-CN" altLang="en-US" sz="2000" dirty="0"/>
              <a:t>性的农业遗传资源立法需要多学科参与</a:t>
            </a:r>
            <a:r>
              <a:rPr lang="zh-CN" altLang="en-US" sz="2000" dirty="0" smtClean="0"/>
              <a:t>，需要</a:t>
            </a:r>
            <a:r>
              <a:rPr lang="zh-CN" altLang="en-US" sz="2000" dirty="0"/>
              <a:t>大量的人力、物力</a:t>
            </a:r>
            <a:r>
              <a:rPr lang="zh-CN" altLang="en-US" sz="2000" dirty="0" smtClean="0"/>
              <a:t>支持</a:t>
            </a:r>
            <a:r>
              <a:rPr lang="zh-CN" altLang="en-US" sz="2000" dirty="0" smtClean="0"/>
              <a:t>。</a:t>
            </a:r>
            <a:endParaRPr lang="zh-CN" altLang="en-US" sz="2000" dirty="0"/>
          </a:p>
          <a:p>
            <a:endParaRPr lang="zh-CN" altLang="en-US" sz="1600" dirty="0"/>
          </a:p>
        </p:txBody>
      </p:sp>
      <p:pic>
        <p:nvPicPr>
          <p:cNvPr id="4101" name="图片 2"/>
          <p:cNvPicPr>
            <a:picLocks noChangeAspect="1"/>
          </p:cNvPicPr>
          <p:nvPr/>
        </p:nvPicPr>
        <p:blipFill>
          <a:blip r:embed="rId3" cstate="print"/>
          <a:stretch>
            <a:fillRect/>
          </a:stretch>
        </p:blipFill>
        <p:spPr>
          <a:xfrm>
            <a:off x="11414443" y="12700"/>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12000"/>
          </a:blip>
          <a:stretch>
            <a:fillRect/>
          </a:stretch>
        </p:blipFill>
        <p:spPr>
          <a:xfrm>
            <a:off x="-5715" y="1905"/>
            <a:ext cx="12204065" cy="6902450"/>
          </a:xfrm>
          <a:prstGeom prst="rect">
            <a:avLst/>
          </a:prstGeom>
        </p:spPr>
      </p:pic>
      <p:sp>
        <p:nvSpPr>
          <p:cNvPr id="3" name="内容占位符 2"/>
          <p:cNvSpPr>
            <a:spLocks noGrp="1"/>
          </p:cNvSpPr>
          <p:nvPr>
            <p:ph idx="1"/>
          </p:nvPr>
        </p:nvSpPr>
        <p:spPr>
          <a:xfrm>
            <a:off x="627796" y="232012"/>
            <a:ext cx="10449143" cy="6238003"/>
          </a:xfrm>
        </p:spPr>
        <p:txBody>
          <a:bodyPr>
            <a:normAutofit/>
          </a:bodyPr>
          <a:lstStyle/>
          <a:p>
            <a:pPr>
              <a:lnSpc>
                <a:spcPct val="150000"/>
              </a:lnSpc>
            </a:pPr>
            <a:r>
              <a:rPr lang="zh-CN" altLang="en-US" sz="2000" b="1" dirty="0">
                <a:sym typeface="+mn-ea"/>
              </a:rPr>
              <a:t>（二）农业遗传资源专利性立法</a:t>
            </a:r>
            <a:endParaRPr lang="zh-CN" altLang="en-US" sz="2000" b="1" dirty="0"/>
          </a:p>
          <a:p>
            <a:pPr>
              <a:lnSpc>
                <a:spcPct val="150000"/>
              </a:lnSpc>
            </a:pPr>
            <a:r>
              <a:rPr lang="en-US" altLang="zh-CN" sz="2000" dirty="0">
                <a:sym typeface="+mn-ea"/>
              </a:rPr>
              <a:t>1.</a:t>
            </a:r>
            <a:r>
              <a:rPr lang="zh-CN" altLang="en-US" sz="2000" dirty="0">
                <a:sym typeface="+mn-ea"/>
              </a:rPr>
              <a:t>我国现行专利法不对“动物和植物品种”授予专利，其目的在于排除大部分生命形式专利的</a:t>
            </a:r>
            <a:r>
              <a:rPr lang="zh-CN" altLang="en-US" sz="2000" dirty="0" smtClean="0">
                <a:sym typeface="+mn-ea"/>
              </a:rPr>
              <a:t>存在农业</a:t>
            </a:r>
            <a:r>
              <a:rPr lang="zh-CN" altLang="en-US" sz="2000" dirty="0">
                <a:sym typeface="+mn-ea"/>
              </a:rPr>
              <a:t>遗传资源技术及产业发展所</a:t>
            </a:r>
            <a:r>
              <a:rPr lang="zh-CN" altLang="en-US" sz="2000" dirty="0" smtClean="0">
                <a:sym typeface="+mn-ea"/>
              </a:rPr>
              <a:t>带来</a:t>
            </a:r>
            <a:r>
              <a:rPr lang="zh-CN" altLang="en-US" sz="2000" dirty="0" smtClean="0">
                <a:sym typeface="+mn-ea"/>
              </a:rPr>
              <a:t>问题</a:t>
            </a:r>
            <a:r>
              <a:rPr lang="zh-CN" altLang="en-US" sz="2000" dirty="0" smtClean="0">
                <a:sym typeface="+mn-ea"/>
              </a:rPr>
              <a:t>。</a:t>
            </a:r>
            <a:r>
              <a:rPr lang="zh-CN" altLang="en-US" sz="2000" dirty="0">
                <a:sym typeface="+mn-ea"/>
              </a:rPr>
              <a:t>所以对于此类生命形式专利不预授权可以进一步的明确、加强。</a:t>
            </a:r>
          </a:p>
          <a:p>
            <a:pPr>
              <a:lnSpc>
                <a:spcPct val="150000"/>
              </a:lnSpc>
            </a:pPr>
            <a:r>
              <a:rPr lang="en-US" altLang="zh-CN" sz="2000" dirty="0">
                <a:sym typeface="+mn-ea"/>
              </a:rPr>
              <a:t>2.基于传统知识专利申请的来源公开和事先知情同意的规则应该得到加强，通过我国的农业遗传资源所取得的智力成果，</a:t>
            </a:r>
            <a:r>
              <a:rPr lang="en-US" altLang="zh-CN" sz="2000" dirty="0" smtClean="0">
                <a:sym typeface="+mn-ea"/>
              </a:rPr>
              <a:t>需要指明资源来源</a:t>
            </a:r>
            <a:r>
              <a:rPr lang="zh-CN" altLang="en-US" sz="2000" dirty="0" smtClean="0">
                <a:sym typeface="+mn-ea"/>
              </a:rPr>
              <a:t>，</a:t>
            </a:r>
            <a:r>
              <a:rPr lang="zh-CN" altLang="en-US" sz="2000" dirty="0" smtClean="0">
                <a:sym typeface="+mn-ea"/>
              </a:rPr>
              <a:t>同时</a:t>
            </a:r>
            <a:r>
              <a:rPr lang="zh-CN" altLang="en-US" sz="2000" dirty="0">
                <a:sym typeface="+mn-ea"/>
              </a:rPr>
              <a:t>，该类智力成果在国内外申请知识产权保护的，需取得农业遗传资源原拥有着或利益相关者的认可，并经过我国政府主管部门的同意。</a:t>
            </a:r>
          </a:p>
          <a:p>
            <a:pPr>
              <a:lnSpc>
                <a:spcPct val="150000"/>
              </a:lnSpc>
            </a:pPr>
            <a:r>
              <a:rPr lang="en-US" altLang="zh-CN" sz="2000" dirty="0">
                <a:sym typeface="+mn-ea"/>
              </a:rPr>
              <a:t>3.再次，</a:t>
            </a:r>
            <a:r>
              <a:rPr lang="en-US" altLang="zh-CN" sz="2000" dirty="0" smtClean="0">
                <a:sym typeface="+mn-ea"/>
              </a:rPr>
              <a:t>充分利用</a:t>
            </a:r>
            <a:r>
              <a:rPr lang="zh-CN" altLang="en-US" sz="2000" dirty="0" smtClean="0">
                <a:sym typeface="+mn-ea"/>
              </a:rPr>
              <a:t>原产地标志权和</a:t>
            </a:r>
            <a:r>
              <a:rPr lang="en-US" altLang="zh-CN" sz="2000" dirty="0" err="1" smtClean="0">
                <a:sym typeface="+mn-ea"/>
              </a:rPr>
              <a:t>地理标志权</a:t>
            </a:r>
            <a:r>
              <a:rPr lang="zh-CN" altLang="en-US" sz="2000" dirty="0" smtClean="0">
                <a:sym typeface="+mn-ea"/>
              </a:rPr>
              <a:t>。</a:t>
            </a:r>
            <a:r>
              <a:rPr lang="en-US" altLang="zh-CN" sz="2000" dirty="0" err="1" smtClean="0">
                <a:sym typeface="+mn-ea"/>
              </a:rPr>
              <a:t>可以对特定地区的特色农业遗传资源给予最为直接的保护效果，同时抢占市场认同度</a:t>
            </a:r>
            <a:r>
              <a:rPr lang="en-US" altLang="zh-CN" sz="2000" dirty="0" err="1">
                <a:sym typeface="+mn-ea"/>
              </a:rPr>
              <a:t>，可以较好的防止生物剽窃</a:t>
            </a:r>
            <a:r>
              <a:rPr lang="zh-CN" altLang="en-US" sz="2000" dirty="0">
                <a:sym typeface="+mn-ea"/>
              </a:rPr>
              <a:t>。</a:t>
            </a:r>
          </a:p>
          <a:p>
            <a:endParaRPr lang="zh-CN" altLang="en-US" sz="2000" dirty="0"/>
          </a:p>
          <a:p>
            <a:endParaRPr lang="zh-CN" altLang="en-US" sz="1600" dirty="0"/>
          </a:p>
        </p:txBody>
      </p:sp>
      <p:pic>
        <p:nvPicPr>
          <p:cNvPr id="4101" name="图片 2"/>
          <p:cNvPicPr>
            <a:picLocks noChangeAspect="1"/>
          </p:cNvPicPr>
          <p:nvPr/>
        </p:nvPicPr>
        <p:blipFill>
          <a:blip r:embed="rId3" cstate="print"/>
          <a:stretch>
            <a:fillRect/>
          </a:stretch>
        </p:blipFill>
        <p:spPr>
          <a:xfrm>
            <a:off x="11422698" y="3175"/>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12000"/>
          </a:blip>
          <a:stretch>
            <a:fillRect/>
          </a:stretch>
        </p:blipFill>
        <p:spPr>
          <a:xfrm>
            <a:off x="0" y="0"/>
            <a:ext cx="12204065" cy="6902450"/>
          </a:xfrm>
          <a:prstGeom prst="rect">
            <a:avLst/>
          </a:prstGeom>
        </p:spPr>
      </p:pic>
      <p:sp>
        <p:nvSpPr>
          <p:cNvPr id="2" name="标题 1"/>
          <p:cNvSpPr>
            <a:spLocks noGrp="1"/>
          </p:cNvSpPr>
          <p:nvPr>
            <p:ph type="title"/>
          </p:nvPr>
        </p:nvSpPr>
        <p:spPr>
          <a:xfrm>
            <a:off x="4596130" y="2275205"/>
            <a:ext cx="7015480" cy="1386205"/>
          </a:xfrm>
        </p:spPr>
        <p:txBody>
          <a:bodyPr>
            <a:normAutofit/>
          </a:bodyPr>
          <a:lstStyle/>
          <a:p>
            <a:r>
              <a:rPr lang="zh-CN" altLang="en-US" sz="7200" b="1" dirty="0" smtClean="0"/>
              <a:t>谢谢</a:t>
            </a:r>
            <a:r>
              <a:rPr lang="en-US" altLang="zh-CN" sz="7200" b="1" dirty="0" smtClean="0"/>
              <a:t>!</a:t>
            </a:r>
            <a:endParaRPr lang="zh-CN" altLang="en-US" sz="7200" b="1" dirty="0"/>
          </a:p>
        </p:txBody>
      </p:sp>
      <p:pic>
        <p:nvPicPr>
          <p:cNvPr id="4101" name="图片 2"/>
          <p:cNvPicPr>
            <a:picLocks noChangeAspect="1"/>
          </p:cNvPicPr>
          <p:nvPr/>
        </p:nvPicPr>
        <p:blipFill>
          <a:blip r:embed="rId3" cstate="print"/>
          <a:stretch>
            <a:fillRect/>
          </a:stretch>
        </p:blipFill>
        <p:spPr>
          <a:xfrm>
            <a:off x="11407458" y="0"/>
            <a:ext cx="773112" cy="757238"/>
          </a:xfrm>
          <a:prstGeom prst="rect">
            <a:avLst/>
          </a:prstGeom>
          <a:noFill/>
          <a:ln w="9525">
            <a:noFill/>
          </a:ln>
        </p:spPr>
      </p:pic>
      <p:pic>
        <p:nvPicPr>
          <p:cNvPr id="5" name="图片 4" descr="图片2"/>
          <p:cNvPicPr>
            <a:picLocks noChangeAspect="1"/>
          </p:cNvPicPr>
          <p:nvPr/>
        </p:nvPicPr>
        <p:blipFill>
          <a:blip r:embed="rId4"/>
          <a:stretch>
            <a:fillRect/>
          </a:stretch>
        </p:blipFill>
        <p:spPr>
          <a:xfrm>
            <a:off x="-26035" y="3160395"/>
            <a:ext cx="7752080" cy="4203065"/>
          </a:xfrm>
          <a:prstGeom prst="rect">
            <a:avLst/>
          </a:prstGeom>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12000"/>
          </a:blip>
          <a:stretch>
            <a:fillRect/>
          </a:stretch>
        </p:blipFill>
        <p:spPr>
          <a:xfrm>
            <a:off x="0" y="0"/>
            <a:ext cx="12204065" cy="6902450"/>
          </a:xfrm>
          <a:prstGeom prst="rect">
            <a:avLst/>
          </a:prstGeom>
        </p:spPr>
      </p:pic>
      <p:sp>
        <p:nvSpPr>
          <p:cNvPr id="11" name="文本框 10"/>
          <p:cNvSpPr txBox="1"/>
          <p:nvPr/>
        </p:nvSpPr>
        <p:spPr>
          <a:xfrm>
            <a:off x="5387340" y="4254500"/>
            <a:ext cx="1123950" cy="365760"/>
          </a:xfrm>
          <a:prstGeom prst="rect">
            <a:avLst/>
          </a:prstGeom>
          <a:noFill/>
        </p:spPr>
        <p:txBody>
          <a:bodyPr wrap="square" rtlCol="0">
            <a:spAutoFit/>
          </a:bodyPr>
          <a:lstStyle/>
          <a:p>
            <a:r>
              <a:rPr lang="zh-CN" altLang="en-US" b="1" dirty="0"/>
              <a:t>经销商</a:t>
            </a:r>
          </a:p>
        </p:txBody>
      </p:sp>
      <p:sp>
        <p:nvSpPr>
          <p:cNvPr id="16" name="圆角右箭头 15"/>
          <p:cNvSpPr/>
          <p:nvPr/>
        </p:nvSpPr>
        <p:spPr>
          <a:xfrm rot="10800000">
            <a:off x="6256020" y="3886200"/>
            <a:ext cx="4331970" cy="734060"/>
          </a:xfrm>
          <a:prstGeom prst="bentArrow">
            <a:avLst>
              <a:gd name="adj1" fmla="val 2500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圆角右箭头 17"/>
          <p:cNvSpPr/>
          <p:nvPr/>
        </p:nvSpPr>
        <p:spPr>
          <a:xfrm rot="16200000">
            <a:off x="2867025" y="1998345"/>
            <a:ext cx="623570" cy="438848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文本框 21"/>
          <p:cNvSpPr txBox="1"/>
          <p:nvPr/>
        </p:nvSpPr>
        <p:spPr>
          <a:xfrm>
            <a:off x="1772920" y="3142615"/>
            <a:ext cx="1192530" cy="243840"/>
          </a:xfrm>
          <a:prstGeom prst="rect">
            <a:avLst/>
          </a:prstGeom>
          <a:noFill/>
        </p:spPr>
        <p:txBody>
          <a:bodyPr wrap="square" rtlCol="0">
            <a:spAutoFit/>
          </a:bodyPr>
          <a:lstStyle/>
          <a:p>
            <a:r>
              <a:rPr lang="zh-CN" altLang="en-US" sz="1000" b="1">
                <a:latin typeface="华文楷体" panose="02010600040101010101" charset="-122"/>
                <a:ea typeface="华文楷体" panose="02010600040101010101" charset="-122"/>
              </a:rPr>
              <a:t>培育</a:t>
            </a:r>
          </a:p>
        </p:txBody>
      </p:sp>
      <p:grpSp>
        <p:nvGrpSpPr>
          <p:cNvPr id="2" name="组合 1"/>
          <p:cNvGrpSpPr/>
          <p:nvPr/>
        </p:nvGrpSpPr>
        <p:grpSpPr>
          <a:xfrm>
            <a:off x="751840" y="3270250"/>
            <a:ext cx="10515600" cy="984250"/>
            <a:chOff x="1089" y="8555"/>
            <a:chExt cx="16560" cy="1550"/>
          </a:xfrm>
        </p:grpSpPr>
        <p:sp>
          <p:nvSpPr>
            <p:cNvPr id="4" name="文本框 3"/>
            <p:cNvSpPr txBox="1"/>
            <p:nvPr/>
          </p:nvSpPr>
          <p:spPr>
            <a:xfrm>
              <a:off x="8707" y="8583"/>
              <a:ext cx="4615" cy="576"/>
            </a:xfrm>
            <a:prstGeom prst="rect">
              <a:avLst/>
            </a:prstGeom>
            <a:noFill/>
          </p:spPr>
          <p:txBody>
            <a:bodyPr wrap="square" rtlCol="0">
              <a:spAutoFit/>
            </a:bodyPr>
            <a:lstStyle/>
            <a:p>
              <a:r>
                <a:rPr lang="zh-CN" altLang="en-US" b="1" dirty="0"/>
                <a:t>育种者（科研机构、企业</a:t>
              </a:r>
              <a:r>
                <a:rPr lang="zh-CN" altLang="en-US" dirty="0"/>
                <a:t>）</a:t>
              </a:r>
            </a:p>
          </p:txBody>
        </p:sp>
        <p:sp>
          <p:nvSpPr>
            <p:cNvPr id="5" name="文本框 4"/>
            <p:cNvSpPr txBox="1"/>
            <p:nvPr/>
          </p:nvSpPr>
          <p:spPr>
            <a:xfrm>
              <a:off x="1089" y="8555"/>
              <a:ext cx="2506" cy="576"/>
            </a:xfrm>
            <a:prstGeom prst="rect">
              <a:avLst/>
            </a:prstGeom>
            <a:noFill/>
          </p:spPr>
          <p:txBody>
            <a:bodyPr wrap="square" rtlCol="0">
              <a:spAutoFit/>
            </a:bodyPr>
            <a:lstStyle/>
            <a:p>
              <a:r>
                <a:rPr lang="zh-CN" altLang="en-US" b="1" dirty="0"/>
                <a:t>农民</a:t>
              </a:r>
            </a:p>
          </p:txBody>
        </p:sp>
        <p:sp>
          <p:nvSpPr>
            <p:cNvPr id="7" name="文本框 6"/>
            <p:cNvSpPr txBox="1"/>
            <p:nvPr/>
          </p:nvSpPr>
          <p:spPr>
            <a:xfrm>
              <a:off x="4321" y="8583"/>
              <a:ext cx="4386" cy="576"/>
            </a:xfrm>
            <a:prstGeom prst="rect">
              <a:avLst/>
            </a:prstGeom>
            <a:noFill/>
          </p:spPr>
          <p:txBody>
            <a:bodyPr wrap="square" rtlCol="0">
              <a:spAutoFit/>
            </a:bodyPr>
            <a:lstStyle/>
            <a:p>
              <a:r>
                <a:rPr lang="zh-CN" altLang="en-US" b="1" dirty="0"/>
                <a:t>原生品种</a:t>
              </a:r>
            </a:p>
          </p:txBody>
        </p:sp>
        <p:sp>
          <p:nvSpPr>
            <p:cNvPr id="10" name="文本框 9"/>
            <p:cNvSpPr txBox="1"/>
            <p:nvPr/>
          </p:nvSpPr>
          <p:spPr>
            <a:xfrm>
              <a:off x="15728" y="8555"/>
              <a:ext cx="1921" cy="576"/>
            </a:xfrm>
            <a:prstGeom prst="rect">
              <a:avLst/>
            </a:prstGeom>
            <a:noFill/>
          </p:spPr>
          <p:txBody>
            <a:bodyPr wrap="square" rtlCol="0">
              <a:spAutoFit/>
            </a:bodyPr>
            <a:lstStyle/>
            <a:p>
              <a:r>
                <a:rPr lang="zh-CN" altLang="en-US" b="1" dirty="0"/>
                <a:t>新品种</a:t>
              </a:r>
            </a:p>
          </p:txBody>
        </p:sp>
        <p:sp>
          <p:nvSpPr>
            <p:cNvPr id="12" name="右箭头 11"/>
            <p:cNvSpPr/>
            <p:nvPr/>
          </p:nvSpPr>
          <p:spPr>
            <a:xfrm>
              <a:off x="6365" y="8738"/>
              <a:ext cx="2002" cy="2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13323" y="8758"/>
              <a:ext cx="2406" cy="2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右箭头 18"/>
            <p:cNvSpPr/>
            <p:nvPr/>
          </p:nvSpPr>
          <p:spPr>
            <a:xfrm>
              <a:off x="2109" y="8757"/>
              <a:ext cx="2211" cy="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4575" y="9721"/>
              <a:ext cx="2179" cy="384"/>
            </a:xfrm>
            <a:prstGeom prst="rect">
              <a:avLst/>
            </a:prstGeom>
            <a:noFill/>
          </p:spPr>
          <p:txBody>
            <a:bodyPr wrap="square" rtlCol="0">
              <a:spAutoFit/>
            </a:bodyPr>
            <a:lstStyle/>
            <a:p>
              <a:r>
                <a:rPr lang="zh-CN" altLang="en-US" sz="1000" b="1">
                  <a:latin typeface="华文楷体" panose="02010600040101010101" charset="-122"/>
                  <a:ea typeface="华文楷体" panose="02010600040101010101" charset="-122"/>
                </a:rPr>
                <a:t>销售</a:t>
              </a:r>
            </a:p>
          </p:txBody>
        </p:sp>
      </p:grpSp>
      <p:sp>
        <p:nvSpPr>
          <p:cNvPr id="25" name="文本框 24"/>
          <p:cNvSpPr txBox="1"/>
          <p:nvPr/>
        </p:nvSpPr>
        <p:spPr>
          <a:xfrm>
            <a:off x="7981315" y="4070985"/>
            <a:ext cx="882015" cy="243840"/>
          </a:xfrm>
          <a:prstGeom prst="rect">
            <a:avLst/>
          </a:prstGeom>
          <a:noFill/>
        </p:spPr>
        <p:txBody>
          <a:bodyPr wrap="square" rtlCol="0">
            <a:spAutoFit/>
          </a:bodyPr>
          <a:lstStyle/>
          <a:p>
            <a:r>
              <a:rPr lang="zh-CN" altLang="en-US" sz="1000" b="1" dirty="0">
                <a:latin typeface="华文楷体" panose="02010600040101010101" charset="-122"/>
                <a:ea typeface="华文楷体" panose="02010600040101010101" charset="-122"/>
              </a:rPr>
              <a:t>培育</a:t>
            </a:r>
          </a:p>
        </p:txBody>
      </p:sp>
      <p:sp>
        <p:nvSpPr>
          <p:cNvPr id="26" name="文本框 25"/>
          <p:cNvSpPr txBox="1"/>
          <p:nvPr/>
        </p:nvSpPr>
        <p:spPr>
          <a:xfrm>
            <a:off x="4349115" y="3155315"/>
            <a:ext cx="829945" cy="243840"/>
          </a:xfrm>
          <a:prstGeom prst="rect">
            <a:avLst/>
          </a:prstGeom>
          <a:noFill/>
        </p:spPr>
        <p:txBody>
          <a:bodyPr wrap="square" rtlCol="0">
            <a:spAutoFit/>
          </a:bodyPr>
          <a:lstStyle/>
          <a:p>
            <a:r>
              <a:rPr lang="zh-CN" altLang="en-US" sz="1000" b="1">
                <a:latin typeface="华文楷体" panose="02010600040101010101" charset="-122"/>
                <a:ea typeface="华文楷体" panose="02010600040101010101" charset="-122"/>
              </a:rPr>
              <a:t>提供</a:t>
            </a:r>
          </a:p>
        </p:txBody>
      </p:sp>
      <p:pic>
        <p:nvPicPr>
          <p:cNvPr id="4101" name="图片 2"/>
          <p:cNvPicPr>
            <a:picLocks noChangeAspect="1"/>
          </p:cNvPicPr>
          <p:nvPr/>
        </p:nvPicPr>
        <p:blipFill>
          <a:blip r:embed="rId3" cstate="print"/>
          <a:stretch>
            <a:fillRect/>
          </a:stretch>
        </p:blipFill>
        <p:spPr>
          <a:xfrm>
            <a:off x="11411903" y="12700"/>
            <a:ext cx="773112" cy="757238"/>
          </a:xfrm>
          <a:prstGeom prst="rect">
            <a:avLst/>
          </a:prstGeom>
          <a:noFill/>
          <a:ln w="9525">
            <a:noFill/>
          </a:ln>
        </p:spPr>
      </p:pic>
      <p:sp>
        <p:nvSpPr>
          <p:cNvPr id="27" name="内容占位符 26"/>
          <p:cNvSpPr>
            <a:spLocks noGrp="1"/>
          </p:cNvSpPr>
          <p:nvPr>
            <p:ph idx="1"/>
          </p:nvPr>
        </p:nvSpPr>
        <p:spPr>
          <a:xfrm>
            <a:off x="823155" y="5066732"/>
            <a:ext cx="10594145" cy="368490"/>
          </a:xfrm>
        </p:spPr>
        <p:txBody>
          <a:bodyPr>
            <a:noAutofit/>
          </a:bodyPr>
          <a:lstStyle/>
          <a:p>
            <a:pPr algn="ctr">
              <a:buNone/>
            </a:pPr>
            <a:r>
              <a:rPr lang="zh-CN" altLang="en-US" sz="2400" b="1" dirty="0" smtClean="0"/>
              <a:t>农业遗传资源保护和利用</a:t>
            </a:r>
            <a:r>
              <a:rPr lang="zh-CN" altLang="en-US" sz="2400" b="1" dirty="0" smtClean="0"/>
              <a:t>关系构成</a:t>
            </a:r>
            <a:endParaRPr lang="en-US" altLang="zh-CN" sz="2400" b="1" dirty="0" smtClean="0"/>
          </a:p>
        </p:txBody>
      </p:sp>
      <p:sp>
        <p:nvSpPr>
          <p:cNvPr id="28" name="文本框 6"/>
          <p:cNvSpPr txBox="1"/>
          <p:nvPr/>
        </p:nvSpPr>
        <p:spPr>
          <a:xfrm>
            <a:off x="846161" y="1023585"/>
            <a:ext cx="10890914" cy="1615827"/>
          </a:xfrm>
          <a:prstGeom prst="rect">
            <a:avLst/>
          </a:prstGeom>
          <a:noFill/>
        </p:spPr>
        <p:txBody>
          <a:bodyPr wrap="square" rtlCol="0">
            <a:spAutoFit/>
          </a:bodyPr>
          <a:lstStyle/>
          <a:p>
            <a:r>
              <a:rPr lang="zh-CN" altLang="en-US" sz="2400" b="1" dirty="0" smtClean="0">
                <a:sym typeface="+mn-ea"/>
              </a:rPr>
              <a:t>（一）“一二一”</a:t>
            </a:r>
            <a:endParaRPr lang="en-US" altLang="zh-CN" sz="2400" b="1" dirty="0" smtClean="0">
              <a:sym typeface="+mn-ea"/>
            </a:endParaRPr>
          </a:p>
          <a:p>
            <a:pPr>
              <a:lnSpc>
                <a:spcPts val="3000"/>
              </a:lnSpc>
            </a:pPr>
            <a:r>
              <a:rPr lang="zh-CN" altLang="en-US" sz="2400" b="1" dirty="0" smtClean="0">
                <a:sym typeface="+mn-ea"/>
              </a:rPr>
              <a:t>一个方针：激励创造、有效运用、依法保护、科学管理。</a:t>
            </a:r>
            <a:endParaRPr lang="en-US" altLang="zh-CN" sz="2400" b="1" dirty="0" smtClean="0">
              <a:sym typeface="+mn-ea"/>
            </a:endParaRPr>
          </a:p>
          <a:p>
            <a:pPr>
              <a:lnSpc>
                <a:spcPts val="3000"/>
              </a:lnSpc>
            </a:pPr>
            <a:r>
              <a:rPr lang="zh-CN" altLang="en-US" sz="2400" b="1" dirty="0" smtClean="0">
                <a:sym typeface="+mn-ea"/>
              </a:rPr>
              <a:t>两个任务：保障国家粮食安全，</a:t>
            </a:r>
            <a:r>
              <a:rPr lang="zh-CN" altLang="en-US" sz="2400" b="1" dirty="0" smtClean="0">
                <a:sym typeface="+mn-ea"/>
              </a:rPr>
              <a:t>促进农业现代化</a:t>
            </a:r>
            <a:r>
              <a:rPr lang="zh-CN" altLang="en-US" sz="2400" b="1" dirty="0" smtClean="0">
                <a:sym typeface="+mn-ea"/>
              </a:rPr>
              <a:t>。</a:t>
            </a:r>
            <a:endParaRPr lang="en-US" altLang="zh-CN" sz="2400" b="1" dirty="0" smtClean="0">
              <a:sym typeface="+mn-ea"/>
            </a:endParaRPr>
          </a:p>
          <a:p>
            <a:pPr>
              <a:lnSpc>
                <a:spcPts val="3000"/>
              </a:lnSpc>
            </a:pPr>
            <a:r>
              <a:rPr lang="zh-CN" altLang="en-US" sz="2400" b="1" dirty="0" smtClean="0">
                <a:sym typeface="+mn-ea"/>
              </a:rPr>
              <a:t>一个理念</a:t>
            </a:r>
            <a:r>
              <a:rPr lang="zh-CN" altLang="en-US" sz="2400" b="1" dirty="0" smtClean="0">
                <a:sym typeface="+mn-ea"/>
              </a:rPr>
              <a:t>：</a:t>
            </a:r>
            <a:r>
              <a:rPr lang="zh-CN" altLang="en-US" sz="2400" b="1" dirty="0" smtClean="0">
                <a:solidFill>
                  <a:srgbClr val="C00000"/>
                </a:solidFill>
                <a:sym typeface="+mn-ea"/>
              </a:rPr>
              <a:t>以利用促保护、以</a:t>
            </a:r>
            <a:r>
              <a:rPr lang="zh-CN" altLang="en-US" sz="2400" b="1" dirty="0" smtClean="0">
                <a:solidFill>
                  <a:srgbClr val="C00000"/>
                </a:solidFill>
                <a:sym typeface="+mn-ea"/>
              </a:rPr>
              <a:t>保护谋发展</a:t>
            </a:r>
            <a:r>
              <a:rPr lang="zh-CN" altLang="en-US" sz="2400" b="1" dirty="0" smtClean="0">
                <a:solidFill>
                  <a:srgbClr val="C00000"/>
                </a:solidFill>
                <a:sym typeface="+mn-ea"/>
              </a:rPr>
              <a:t>。</a:t>
            </a:r>
            <a:endParaRPr lang="en-US" altLang="zh-CN" sz="2400" b="1" dirty="0" smtClean="0">
              <a:solidFill>
                <a:srgbClr val="C00000"/>
              </a:solidFill>
              <a:sym typeface="+mn-ea"/>
            </a:endParaRPr>
          </a:p>
        </p:txBody>
      </p:sp>
      <p:sp>
        <p:nvSpPr>
          <p:cNvPr id="29" name="矩形 28"/>
          <p:cNvSpPr/>
          <p:nvPr/>
        </p:nvSpPr>
        <p:spPr>
          <a:xfrm>
            <a:off x="2729553" y="191069"/>
            <a:ext cx="6327351" cy="584775"/>
          </a:xfrm>
          <a:prstGeom prst="rect">
            <a:avLst/>
          </a:prstGeom>
        </p:spPr>
        <p:txBody>
          <a:bodyPr wrap="square">
            <a:spAutoFit/>
          </a:bodyPr>
          <a:lstStyle/>
          <a:p>
            <a:pPr algn="ctr"/>
            <a:r>
              <a:rPr lang="zh-CN" altLang="en-US" sz="3200" b="1" dirty="0" smtClean="0"/>
              <a:t>一、基本思路</a:t>
            </a:r>
            <a:endParaRPr lang="zh-CN" altLang="en-US"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6000"/>
          </a:blip>
          <a:stretch>
            <a:fillRect/>
          </a:stretch>
        </p:blipFill>
        <p:spPr>
          <a:xfrm>
            <a:off x="-5715" y="1905"/>
            <a:ext cx="12204065" cy="6902450"/>
          </a:xfrm>
          <a:prstGeom prst="rect">
            <a:avLst/>
          </a:prstGeom>
        </p:spPr>
      </p:pic>
      <p:sp>
        <p:nvSpPr>
          <p:cNvPr id="2" name="标题 1"/>
          <p:cNvSpPr>
            <a:spLocks noGrp="1"/>
          </p:cNvSpPr>
          <p:nvPr>
            <p:ph type="title"/>
          </p:nvPr>
        </p:nvSpPr>
        <p:spPr>
          <a:xfrm>
            <a:off x="477673" y="0"/>
            <a:ext cx="10025228" cy="1214651"/>
          </a:xfrm>
        </p:spPr>
        <p:txBody>
          <a:bodyPr>
            <a:normAutofit/>
          </a:bodyPr>
          <a:lstStyle/>
          <a:p>
            <a:pPr algn="ctr"/>
            <a:r>
              <a:rPr lang="zh-CN" altLang="en-US" sz="3200" b="1" dirty="0"/>
              <a:t>二</a:t>
            </a:r>
            <a:r>
              <a:rPr lang="zh-CN" altLang="en-US" sz="3200" b="1" dirty="0" smtClean="0"/>
              <a:t>、现行法律</a:t>
            </a:r>
            <a:r>
              <a:rPr lang="zh-CN" altLang="en-US" sz="3200" b="1" dirty="0" smtClean="0"/>
              <a:t>法规梳理</a:t>
            </a:r>
            <a:endParaRPr lang="zh-CN" altLang="en-US" sz="3200" b="1" dirty="0"/>
          </a:p>
        </p:txBody>
      </p:sp>
      <p:sp>
        <p:nvSpPr>
          <p:cNvPr id="3" name="内容占位符 2"/>
          <p:cNvSpPr>
            <a:spLocks noGrp="1"/>
          </p:cNvSpPr>
          <p:nvPr>
            <p:ph idx="1"/>
          </p:nvPr>
        </p:nvSpPr>
        <p:spPr>
          <a:xfrm>
            <a:off x="290287" y="955343"/>
            <a:ext cx="11335656" cy="5128910"/>
          </a:xfrm>
        </p:spPr>
        <p:txBody>
          <a:bodyPr>
            <a:normAutofit fontScale="92500" lnSpcReduction="10000"/>
          </a:bodyPr>
          <a:lstStyle/>
          <a:p>
            <a:r>
              <a:rPr lang="zh-CN" altLang="en-US" sz="2000" b="1" dirty="0">
                <a:solidFill>
                  <a:schemeClr val="tx1"/>
                </a:solidFill>
              </a:rPr>
              <a:t>（一）立法现状（代表性法律法规）</a:t>
            </a:r>
          </a:p>
          <a:p>
            <a:pPr>
              <a:lnSpc>
                <a:spcPts val="2800"/>
              </a:lnSpc>
            </a:pPr>
            <a:r>
              <a:rPr lang="zh-CN" altLang="en-US" sz="2000" b="1" dirty="0">
                <a:solidFill>
                  <a:schemeClr val="tx1"/>
                </a:solidFill>
              </a:rPr>
              <a:t>我国关于农业遗传资源相关立法零散于各类法律法规当中，其中法律有</a:t>
            </a:r>
            <a:r>
              <a:rPr lang="en-US" altLang="zh-CN" sz="2000" b="1" dirty="0">
                <a:solidFill>
                  <a:schemeClr val="tx1"/>
                </a:solidFill>
              </a:rPr>
              <a:t>7</a:t>
            </a:r>
            <a:r>
              <a:rPr lang="zh-CN" altLang="en-US" sz="2000" b="1" dirty="0">
                <a:solidFill>
                  <a:schemeClr val="tx1"/>
                </a:solidFill>
              </a:rPr>
              <a:t>部，最具代表性的有</a:t>
            </a:r>
            <a:r>
              <a:rPr lang="en-US" altLang="zh-CN" sz="2000" b="1" dirty="0">
                <a:solidFill>
                  <a:schemeClr val="tx1"/>
                </a:solidFill>
              </a:rPr>
              <a:t>2</a:t>
            </a:r>
            <a:r>
              <a:rPr lang="zh-CN" altLang="en-US" sz="2000" b="1" dirty="0">
                <a:solidFill>
                  <a:schemeClr val="tx1"/>
                </a:solidFill>
              </a:rPr>
              <a:t>部；行政法规</a:t>
            </a:r>
            <a:r>
              <a:rPr lang="en-US" altLang="zh-CN" sz="2000" b="1" dirty="0">
                <a:solidFill>
                  <a:schemeClr val="tx1"/>
                </a:solidFill>
              </a:rPr>
              <a:t>10</a:t>
            </a:r>
            <a:r>
              <a:rPr lang="zh-CN" altLang="en-US" sz="2000" b="1" dirty="0">
                <a:solidFill>
                  <a:schemeClr val="tx1"/>
                </a:solidFill>
              </a:rPr>
              <a:t>部最具代表性的</a:t>
            </a:r>
            <a:r>
              <a:rPr lang="zh-CN" altLang="en-US" sz="2000" b="1" dirty="0" smtClean="0">
                <a:solidFill>
                  <a:schemeClr val="tx1"/>
                </a:solidFill>
              </a:rPr>
              <a:t>有</a:t>
            </a:r>
            <a:r>
              <a:rPr lang="en-US" altLang="zh-CN" sz="2000" b="1" dirty="0" smtClean="0">
                <a:solidFill>
                  <a:schemeClr val="tx1"/>
                </a:solidFill>
              </a:rPr>
              <a:t>6</a:t>
            </a:r>
            <a:r>
              <a:rPr lang="zh-CN" altLang="en-US" sz="2000" b="1" dirty="0" smtClean="0">
                <a:solidFill>
                  <a:schemeClr val="tx1"/>
                </a:solidFill>
              </a:rPr>
              <a:t>部</a:t>
            </a:r>
            <a:r>
              <a:rPr lang="zh-CN" altLang="en-US" sz="2000" b="1" dirty="0">
                <a:solidFill>
                  <a:schemeClr val="tx1"/>
                </a:solidFill>
              </a:rPr>
              <a:t>，部门规章</a:t>
            </a:r>
            <a:r>
              <a:rPr lang="en-US" altLang="zh-CN" sz="2000" b="1" dirty="0">
                <a:solidFill>
                  <a:schemeClr val="tx1"/>
                </a:solidFill>
              </a:rPr>
              <a:t>30</a:t>
            </a:r>
            <a:r>
              <a:rPr lang="zh-CN" altLang="en-US" sz="2000" b="1" dirty="0">
                <a:solidFill>
                  <a:schemeClr val="tx1"/>
                </a:solidFill>
              </a:rPr>
              <a:t>部，最具代表性的有</a:t>
            </a:r>
            <a:r>
              <a:rPr lang="en-US" altLang="zh-CN" sz="2000" b="1" dirty="0">
                <a:solidFill>
                  <a:schemeClr val="tx1"/>
                </a:solidFill>
              </a:rPr>
              <a:t>3</a:t>
            </a:r>
            <a:r>
              <a:rPr lang="zh-CN" altLang="en-US" sz="2000" b="1" dirty="0">
                <a:solidFill>
                  <a:schemeClr val="tx1"/>
                </a:solidFill>
              </a:rPr>
              <a:t>部。分列简介如下</a:t>
            </a:r>
            <a:r>
              <a:rPr lang="zh-CN" altLang="en-US" sz="2000" b="1" dirty="0" smtClean="0">
                <a:solidFill>
                  <a:schemeClr val="tx1"/>
                </a:solidFill>
              </a:rPr>
              <a:t>：</a:t>
            </a:r>
          </a:p>
          <a:p>
            <a:pPr algn="ctr">
              <a:buNone/>
            </a:pPr>
            <a:r>
              <a:rPr lang="en-US" altLang="zh-CN" sz="2000" b="1" dirty="0" smtClean="0">
                <a:solidFill>
                  <a:schemeClr val="tx1"/>
                </a:solidFill>
              </a:rPr>
              <a:t>1.</a:t>
            </a:r>
            <a:r>
              <a:rPr lang="zh-CN" altLang="en-US" sz="2000" b="1" dirty="0" smtClean="0">
                <a:solidFill>
                  <a:schemeClr val="tx1"/>
                </a:solidFill>
              </a:rPr>
              <a:t>法律</a:t>
            </a:r>
          </a:p>
          <a:p>
            <a:r>
              <a:rPr lang="zh-CN" altLang="en-US" sz="1900" b="1" dirty="0" smtClean="0">
                <a:solidFill>
                  <a:schemeClr val="tx1"/>
                </a:solidFill>
              </a:rPr>
              <a:t>（</a:t>
            </a:r>
            <a:r>
              <a:rPr lang="en-US" altLang="zh-CN" sz="1900" b="1" dirty="0">
                <a:solidFill>
                  <a:schemeClr val="tx1"/>
                </a:solidFill>
              </a:rPr>
              <a:t>1</a:t>
            </a:r>
            <a:r>
              <a:rPr lang="zh-CN" altLang="en-US" sz="1900" b="1" dirty="0">
                <a:solidFill>
                  <a:schemeClr val="tx1"/>
                </a:solidFill>
              </a:rPr>
              <a:t>）《专利法》（</a:t>
            </a:r>
            <a:r>
              <a:rPr lang="en-US" altLang="zh-CN" sz="1900" b="1" dirty="0">
                <a:solidFill>
                  <a:schemeClr val="tx1"/>
                </a:solidFill>
              </a:rPr>
              <a:t>2008</a:t>
            </a:r>
            <a:r>
              <a:rPr lang="zh-CN" altLang="en-US" sz="1900" b="1" dirty="0" smtClean="0">
                <a:solidFill>
                  <a:schemeClr val="tx1"/>
                </a:solidFill>
              </a:rPr>
              <a:t>）</a:t>
            </a:r>
            <a:endParaRPr lang="en-US" altLang="zh-CN" sz="1900" b="1" dirty="0" smtClean="0">
              <a:solidFill>
                <a:schemeClr val="tx1"/>
              </a:solidFill>
            </a:endParaRPr>
          </a:p>
          <a:p>
            <a:pPr>
              <a:lnSpc>
                <a:spcPct val="120000"/>
              </a:lnSpc>
            </a:pPr>
            <a:r>
              <a:rPr lang="zh-CN" altLang="en-US" sz="1900" dirty="0" smtClean="0"/>
              <a:t>第五条：“对违反法律、行政法规的规定获取或者利用遗传资源，并依赖该遗传资源完成的发明创造，不授予专利权”。</a:t>
            </a:r>
            <a:endParaRPr lang="en-US" altLang="zh-CN" sz="1900" dirty="0" smtClean="0"/>
          </a:p>
          <a:p>
            <a:pPr>
              <a:lnSpc>
                <a:spcPct val="120000"/>
              </a:lnSpc>
            </a:pPr>
            <a:r>
              <a:rPr lang="zh-CN" altLang="en-US" sz="1900" dirty="0" smtClean="0">
                <a:solidFill>
                  <a:schemeClr val="tx1"/>
                </a:solidFill>
              </a:rPr>
              <a:t>第二十六条：“依赖遗传资源完成的发明创造，申请人应当在专利申请文件中说明该遗传资源的直接来源和原始来源，申请人无法说明原始来源的，应当陈述理由。”</a:t>
            </a:r>
            <a:endParaRPr lang="zh-CN" altLang="en-US" sz="1900" dirty="0">
              <a:solidFill>
                <a:schemeClr val="tx1"/>
              </a:solidFill>
            </a:endParaRPr>
          </a:p>
          <a:p>
            <a:pPr>
              <a:lnSpc>
                <a:spcPct val="120000"/>
              </a:lnSpc>
            </a:pPr>
            <a:r>
              <a:rPr lang="zh-CN" altLang="en-US" sz="1900" dirty="0">
                <a:solidFill>
                  <a:schemeClr val="tx1"/>
                </a:solidFill>
              </a:rPr>
              <a:t>现行《专利法》对遗传资源采取的是一种防御性或间接性的</a:t>
            </a:r>
            <a:r>
              <a:rPr lang="zh-CN" altLang="en-US" sz="1900" dirty="0" smtClean="0">
                <a:solidFill>
                  <a:schemeClr val="tx1"/>
                </a:solidFill>
              </a:rPr>
              <a:t>保护。</a:t>
            </a:r>
            <a:endParaRPr lang="zh-CN" altLang="en-US" sz="1900" dirty="0">
              <a:solidFill>
                <a:schemeClr val="tx1"/>
              </a:solidFill>
            </a:endParaRPr>
          </a:p>
          <a:p>
            <a:pPr>
              <a:lnSpc>
                <a:spcPts val="2200"/>
              </a:lnSpc>
            </a:pPr>
            <a:r>
              <a:rPr lang="zh-CN" altLang="en-US" sz="1900" b="1" dirty="0">
                <a:solidFill>
                  <a:schemeClr val="tx1"/>
                </a:solidFill>
              </a:rPr>
              <a:t>（</a:t>
            </a:r>
            <a:r>
              <a:rPr lang="en-US" altLang="zh-CN" sz="1900" b="1" dirty="0">
                <a:solidFill>
                  <a:schemeClr val="tx1"/>
                </a:solidFill>
              </a:rPr>
              <a:t>2</a:t>
            </a:r>
            <a:r>
              <a:rPr lang="zh-CN" altLang="en-US" sz="1900" b="1" dirty="0">
                <a:solidFill>
                  <a:schemeClr val="tx1"/>
                </a:solidFill>
              </a:rPr>
              <a:t>）《种子法》（</a:t>
            </a:r>
            <a:r>
              <a:rPr lang="en-US" altLang="zh-CN" sz="1900" b="1" dirty="0">
                <a:solidFill>
                  <a:schemeClr val="tx1"/>
                </a:solidFill>
              </a:rPr>
              <a:t>2015</a:t>
            </a:r>
            <a:r>
              <a:rPr lang="zh-CN" altLang="en-US" sz="1900" b="1" dirty="0">
                <a:solidFill>
                  <a:schemeClr val="tx1"/>
                </a:solidFill>
              </a:rPr>
              <a:t>）</a:t>
            </a:r>
          </a:p>
          <a:p>
            <a:pPr>
              <a:lnSpc>
                <a:spcPts val="2200"/>
              </a:lnSpc>
            </a:pPr>
            <a:r>
              <a:rPr lang="zh-CN" altLang="en-US" sz="1900" dirty="0">
                <a:solidFill>
                  <a:schemeClr val="tx1"/>
                </a:solidFill>
              </a:rPr>
              <a:t>第一条规定了其立法目的在于合理保护利用种质资源，其涉及的主要内容较为全面，包括：种质资源保护；品种选育、审定与登记；新品种保护；种子生产经营；种子监督管理；种子进出口和对外合作以及国家扶持政策</a:t>
            </a:r>
            <a:r>
              <a:rPr lang="zh-CN" altLang="en-US" sz="1900" dirty="0" smtClean="0">
                <a:solidFill>
                  <a:schemeClr val="tx1"/>
                </a:solidFill>
              </a:rPr>
              <a:t>等。</a:t>
            </a:r>
            <a:endParaRPr lang="zh-CN" altLang="en-US" sz="1900" dirty="0">
              <a:solidFill>
                <a:schemeClr val="tx1"/>
              </a:solidFill>
            </a:endParaRPr>
          </a:p>
          <a:p>
            <a:endParaRPr lang="zh-CN" altLang="en-US" sz="2000" b="1" dirty="0">
              <a:solidFill>
                <a:schemeClr val="tx1"/>
              </a:solidFill>
            </a:endParaRPr>
          </a:p>
          <a:p>
            <a:endParaRPr lang="zh-CN" altLang="en-US" sz="1600" b="1" dirty="0">
              <a:solidFill>
                <a:schemeClr val="tx1"/>
              </a:solidFill>
            </a:endParaRPr>
          </a:p>
        </p:txBody>
      </p:sp>
      <p:pic>
        <p:nvPicPr>
          <p:cNvPr id="4101" name="图片 2"/>
          <p:cNvPicPr>
            <a:picLocks noChangeAspect="1"/>
          </p:cNvPicPr>
          <p:nvPr/>
        </p:nvPicPr>
        <p:blipFill>
          <a:blip r:embed="rId3" cstate="print"/>
          <a:stretch>
            <a:fillRect/>
          </a:stretch>
        </p:blipFill>
        <p:spPr>
          <a:xfrm>
            <a:off x="11418888" y="-12065"/>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6000"/>
          </a:blip>
          <a:stretch>
            <a:fillRect/>
          </a:stretch>
        </p:blipFill>
        <p:spPr>
          <a:xfrm>
            <a:off x="-5715" y="1905"/>
            <a:ext cx="12204065" cy="6902450"/>
          </a:xfrm>
          <a:prstGeom prst="rect">
            <a:avLst/>
          </a:prstGeom>
        </p:spPr>
      </p:pic>
      <p:sp>
        <p:nvSpPr>
          <p:cNvPr id="3" name="内容占位符 2"/>
          <p:cNvSpPr>
            <a:spLocks noGrp="1"/>
          </p:cNvSpPr>
          <p:nvPr>
            <p:ph idx="1"/>
          </p:nvPr>
        </p:nvSpPr>
        <p:spPr>
          <a:xfrm>
            <a:off x="543560" y="471170"/>
            <a:ext cx="10515600" cy="5916295"/>
          </a:xfrm>
        </p:spPr>
        <p:txBody>
          <a:bodyPr>
            <a:normAutofit lnSpcReduction="10000"/>
          </a:bodyPr>
          <a:lstStyle/>
          <a:p>
            <a:pPr algn="ctr" fontAlgn="auto">
              <a:lnSpc>
                <a:spcPct val="140000"/>
              </a:lnSpc>
              <a:buNone/>
            </a:pPr>
            <a:r>
              <a:rPr lang="en-US" altLang="zh-CN" sz="2400" b="1" dirty="0">
                <a:sym typeface="+mn-ea"/>
              </a:rPr>
              <a:t>2.</a:t>
            </a:r>
            <a:r>
              <a:rPr lang="zh-CN" altLang="en-US" sz="2400" b="1" dirty="0">
                <a:sym typeface="+mn-ea"/>
              </a:rPr>
              <a:t>行政法规</a:t>
            </a:r>
          </a:p>
          <a:p>
            <a:pPr fontAlgn="auto">
              <a:lnSpc>
                <a:spcPct val="140000"/>
              </a:lnSpc>
            </a:pPr>
            <a:r>
              <a:rPr lang="zh-CN" altLang="en-US" sz="2000" b="1" dirty="0">
                <a:sym typeface="+mn-ea"/>
              </a:rPr>
              <a:t>（</a:t>
            </a:r>
            <a:r>
              <a:rPr lang="en-US" altLang="zh-CN" sz="2000" b="1" dirty="0">
                <a:sym typeface="+mn-ea"/>
              </a:rPr>
              <a:t>1</a:t>
            </a:r>
            <a:r>
              <a:rPr lang="zh-CN" altLang="en-US" sz="2000" b="1" dirty="0">
                <a:sym typeface="+mn-ea"/>
              </a:rPr>
              <a:t>）《野生药材资源保护管理条例》（</a:t>
            </a:r>
            <a:r>
              <a:rPr lang="en-US" altLang="zh-CN" sz="2000" b="1" dirty="0">
                <a:sym typeface="+mn-ea"/>
              </a:rPr>
              <a:t>1987</a:t>
            </a:r>
            <a:r>
              <a:rPr lang="zh-CN" altLang="en-US" sz="2000" b="1" dirty="0">
                <a:sym typeface="+mn-ea"/>
              </a:rPr>
              <a:t>）</a:t>
            </a:r>
          </a:p>
          <a:p>
            <a:pPr fontAlgn="auto">
              <a:lnSpc>
                <a:spcPct val="140000"/>
              </a:lnSpc>
            </a:pPr>
            <a:r>
              <a:rPr lang="en-US" altLang="zh-CN" sz="2000" dirty="0" err="1">
                <a:sym typeface="+mn-ea"/>
              </a:rPr>
              <a:t>主要涉及部分野生驯化的药材类农业遗传资源的管理问题，对于部分药材的品种实行限量出口和许可证出口</a:t>
            </a:r>
            <a:r>
              <a:rPr lang="en-US" altLang="zh-CN" sz="2000" dirty="0">
                <a:sym typeface="+mn-ea"/>
              </a:rPr>
              <a:t>。</a:t>
            </a:r>
          </a:p>
          <a:p>
            <a:pPr fontAlgn="auto">
              <a:lnSpc>
                <a:spcPct val="140000"/>
              </a:lnSpc>
            </a:pPr>
            <a:r>
              <a:rPr lang="zh-CN" altLang="en-US" sz="2000" b="1" dirty="0">
                <a:sym typeface="+mn-ea"/>
              </a:rPr>
              <a:t>（</a:t>
            </a:r>
            <a:r>
              <a:rPr lang="en-US" altLang="zh-CN" sz="2000" b="1" dirty="0">
                <a:sym typeface="+mn-ea"/>
              </a:rPr>
              <a:t>2</a:t>
            </a:r>
            <a:r>
              <a:rPr lang="zh-CN" altLang="en-US" sz="2000" b="1" dirty="0">
                <a:sym typeface="+mn-ea"/>
              </a:rPr>
              <a:t>）《中华人民共和国畜禽遗传资源进出境和对外合作研究利用审批办法》（2008）</a:t>
            </a:r>
          </a:p>
          <a:p>
            <a:pPr fontAlgn="auto">
              <a:lnSpc>
                <a:spcPct val="140000"/>
              </a:lnSpc>
            </a:pPr>
            <a:r>
              <a:rPr lang="zh-CN" altLang="en-US" sz="2000" dirty="0">
                <a:sym typeface="+mn-ea"/>
              </a:rPr>
              <a:t>其主要涉及畜禽遗传资源进出境和对外合作研究利用的管理，对于畜禽遗传资源的管控较为严格。但是缺点在于对出口类的畜禽遗传资源管理参照的是“畜禽遗传资源保护名录”，这就可能使得未列入此名录的畜禽遗传资源进出口管理被忽视。</a:t>
            </a:r>
          </a:p>
          <a:p>
            <a:pPr fontAlgn="auto">
              <a:lnSpc>
                <a:spcPct val="140000"/>
              </a:lnSpc>
            </a:pPr>
            <a:r>
              <a:rPr lang="zh-CN" altLang="en-US" sz="2000" b="1" dirty="0">
                <a:sym typeface="+mn-ea"/>
              </a:rPr>
              <a:t>（</a:t>
            </a:r>
            <a:r>
              <a:rPr lang="en-US" altLang="zh-CN" sz="2000" b="1" dirty="0">
                <a:sym typeface="+mn-ea"/>
              </a:rPr>
              <a:t>3</a:t>
            </a:r>
            <a:r>
              <a:rPr lang="zh-CN" altLang="en-US" sz="2000" b="1" dirty="0">
                <a:sym typeface="+mn-ea"/>
              </a:rPr>
              <a:t>）《中华人民共和国植物新品种保护条例》（2014修订）</a:t>
            </a:r>
          </a:p>
          <a:p>
            <a:pPr fontAlgn="auto">
              <a:lnSpc>
                <a:spcPct val="140000"/>
              </a:lnSpc>
            </a:pPr>
            <a:r>
              <a:rPr lang="zh-CN" altLang="en-US" sz="2000" dirty="0" smtClean="0">
                <a:sym typeface="+mn-ea"/>
              </a:rPr>
              <a:t>相</a:t>
            </a:r>
            <a:r>
              <a:rPr lang="zh-CN" altLang="en-US" sz="2000" dirty="0">
                <a:sym typeface="+mn-ea"/>
              </a:rPr>
              <a:t>较于其他农业遗传资源相关行政法规，更加专业化</a:t>
            </a:r>
            <a:r>
              <a:rPr lang="zh-CN" altLang="en-US" sz="2000" dirty="0" smtClean="0">
                <a:sym typeface="+mn-ea"/>
              </a:rPr>
              <a:t>，内容</a:t>
            </a:r>
            <a:r>
              <a:rPr lang="zh-CN" altLang="en-US" sz="2000" dirty="0">
                <a:sym typeface="+mn-ea"/>
              </a:rPr>
              <a:t>涉及：品种权的内容和归属、授予品种权的条件、品种权的申请和受理程序、品种权的期限、终止和无效以及法律责任等问题</a:t>
            </a:r>
            <a:r>
              <a:rPr lang="zh-CN" altLang="en-US" sz="2000" dirty="0" smtClean="0">
                <a:sym typeface="+mn-ea"/>
              </a:rPr>
              <a:t>。</a:t>
            </a:r>
            <a:endParaRPr lang="zh-CN" altLang="en-US" sz="2000" dirty="0"/>
          </a:p>
        </p:txBody>
      </p:sp>
      <p:pic>
        <p:nvPicPr>
          <p:cNvPr id="4101" name="图片 2"/>
          <p:cNvPicPr>
            <a:picLocks noChangeAspect="1"/>
          </p:cNvPicPr>
          <p:nvPr/>
        </p:nvPicPr>
        <p:blipFill>
          <a:blip r:embed="rId3" cstate="print"/>
          <a:stretch>
            <a:fillRect/>
          </a:stretch>
        </p:blipFill>
        <p:spPr>
          <a:xfrm>
            <a:off x="11396028" y="29845"/>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6000"/>
          </a:blip>
          <a:stretch>
            <a:fillRect/>
          </a:stretch>
        </p:blipFill>
        <p:spPr>
          <a:xfrm>
            <a:off x="-5715" y="1905"/>
            <a:ext cx="12204065" cy="6902450"/>
          </a:xfrm>
          <a:prstGeom prst="rect">
            <a:avLst/>
          </a:prstGeom>
        </p:spPr>
      </p:pic>
      <p:pic>
        <p:nvPicPr>
          <p:cNvPr id="7" name="图片 6" descr="图片2"/>
          <p:cNvPicPr>
            <a:picLocks noChangeAspect="1"/>
          </p:cNvPicPr>
          <p:nvPr/>
        </p:nvPicPr>
        <p:blipFill>
          <a:blip r:embed="rId3" cstate="print"/>
          <a:srcRect l="-176" t="-1375" r="176" b="1375"/>
          <a:stretch>
            <a:fillRect/>
          </a:stretch>
        </p:blipFill>
        <p:spPr>
          <a:xfrm>
            <a:off x="2540" y="5455285"/>
            <a:ext cx="2595245" cy="1407160"/>
          </a:xfrm>
          <a:prstGeom prst="rect">
            <a:avLst/>
          </a:prstGeom>
        </p:spPr>
      </p:pic>
      <p:sp>
        <p:nvSpPr>
          <p:cNvPr id="3" name="内容占位符 2"/>
          <p:cNvSpPr>
            <a:spLocks noGrp="1"/>
          </p:cNvSpPr>
          <p:nvPr>
            <p:ph idx="1"/>
          </p:nvPr>
        </p:nvSpPr>
        <p:spPr>
          <a:xfrm>
            <a:off x="570230" y="630555"/>
            <a:ext cx="10515600" cy="5596890"/>
          </a:xfrm>
        </p:spPr>
        <p:txBody>
          <a:bodyPr>
            <a:normAutofit/>
          </a:bodyPr>
          <a:lstStyle/>
          <a:p>
            <a:pPr>
              <a:lnSpc>
                <a:spcPts val="2800"/>
              </a:lnSpc>
            </a:pPr>
            <a:r>
              <a:rPr lang="zh-CN" altLang="en-US" sz="2000" b="1" dirty="0"/>
              <a:t>（</a:t>
            </a:r>
            <a:r>
              <a:rPr lang="en-US" altLang="zh-CN" sz="2000" b="1" dirty="0"/>
              <a:t>4</a:t>
            </a:r>
            <a:r>
              <a:rPr lang="zh-CN" altLang="en-US" sz="2000" b="1" dirty="0"/>
              <a:t>）《中华人民共和国濒危野生动植物进出口管理条例》（2006）</a:t>
            </a:r>
          </a:p>
          <a:p>
            <a:pPr>
              <a:lnSpc>
                <a:spcPts val="3200"/>
              </a:lnSpc>
            </a:pPr>
            <a:r>
              <a:rPr lang="zh-CN" altLang="en-US" sz="2000" dirty="0" smtClean="0"/>
              <a:t>      目的</a:t>
            </a:r>
            <a:r>
              <a:rPr lang="zh-CN" altLang="en-US" sz="2000" dirty="0"/>
              <a:t>是了加强对濒危野生动植物及其产品的进出口管理，主要内容是规定濒危的野生动植物及其产品的进出口条件以及相关行政、刑事责任</a:t>
            </a:r>
            <a:r>
              <a:rPr lang="zh-CN" altLang="en-US" sz="2000" dirty="0" smtClean="0"/>
              <a:t>。但是没有特别针对具有农业遗传资源潜质的野生动植物及其产品的进出口进行规定，对野生动植物所具有的农业遗传资源价值认识不够。</a:t>
            </a:r>
            <a:endParaRPr lang="zh-CN" altLang="en-US" sz="2000" dirty="0"/>
          </a:p>
          <a:p>
            <a:pPr>
              <a:lnSpc>
                <a:spcPts val="3200"/>
              </a:lnSpc>
            </a:pPr>
            <a:r>
              <a:rPr lang="zh-CN" altLang="en-US" sz="2000" b="1" dirty="0"/>
              <a:t>（</a:t>
            </a:r>
            <a:r>
              <a:rPr lang="en-US" altLang="zh-CN" sz="2000" b="1" dirty="0"/>
              <a:t>5</a:t>
            </a:r>
            <a:r>
              <a:rPr lang="zh-CN" altLang="en-US" sz="2000" b="1" dirty="0"/>
              <a:t>）《中华人民共和国水生野生动物保护实施条例》（2011修订）《中华人民共和国陆生野生动物保护实施条例》（201</a:t>
            </a:r>
            <a:r>
              <a:rPr lang="en-US" altLang="zh-CN" sz="2000" b="1" dirty="0"/>
              <a:t>6</a:t>
            </a:r>
            <a:r>
              <a:rPr lang="zh-CN" altLang="en-US" sz="2000" b="1" dirty="0"/>
              <a:t>修订）</a:t>
            </a:r>
          </a:p>
          <a:p>
            <a:pPr>
              <a:lnSpc>
                <a:spcPts val="3200"/>
              </a:lnSpc>
            </a:pPr>
            <a:r>
              <a:rPr lang="zh-CN" altLang="en-US" sz="2000" dirty="0" smtClean="0"/>
              <a:t>      两</a:t>
            </a:r>
            <a:r>
              <a:rPr lang="zh-CN" altLang="en-US" sz="2000" dirty="0"/>
              <a:t>部行政法规中与农业遗传资源相关的规定主要是野生动物驯养繁殖管理、野生动物驯养经营利用管理以及野生动物驯养的奖励和惩罚措施等内容，其重心仍在于管理、保护。</a:t>
            </a:r>
          </a:p>
          <a:p>
            <a:pPr>
              <a:lnSpc>
                <a:spcPts val="3200"/>
              </a:lnSpc>
            </a:pPr>
            <a:endParaRPr lang="zh-CN" altLang="en-US" sz="1600" dirty="0"/>
          </a:p>
          <a:p>
            <a:endParaRPr lang="zh-CN" altLang="en-US" sz="1600" dirty="0"/>
          </a:p>
        </p:txBody>
      </p:sp>
      <p:pic>
        <p:nvPicPr>
          <p:cNvPr id="4101" name="图片 2"/>
          <p:cNvPicPr>
            <a:picLocks noChangeAspect="1"/>
          </p:cNvPicPr>
          <p:nvPr/>
        </p:nvPicPr>
        <p:blipFill>
          <a:blip r:embed="rId4" cstate="print"/>
          <a:stretch>
            <a:fillRect/>
          </a:stretch>
        </p:blipFill>
        <p:spPr>
          <a:xfrm>
            <a:off x="11367453" y="-4445"/>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12000"/>
          </a:blip>
          <a:stretch>
            <a:fillRect/>
          </a:stretch>
        </p:blipFill>
        <p:spPr>
          <a:xfrm>
            <a:off x="0" y="0"/>
            <a:ext cx="12204065" cy="6902450"/>
          </a:xfrm>
          <a:prstGeom prst="rect">
            <a:avLst/>
          </a:prstGeom>
        </p:spPr>
      </p:pic>
      <p:sp>
        <p:nvSpPr>
          <p:cNvPr id="3" name="内容占位符 2"/>
          <p:cNvSpPr>
            <a:spLocks noGrp="1"/>
          </p:cNvSpPr>
          <p:nvPr>
            <p:ph idx="1"/>
          </p:nvPr>
        </p:nvSpPr>
        <p:spPr>
          <a:xfrm>
            <a:off x="1119116" y="573206"/>
            <a:ext cx="10134391" cy="5421194"/>
          </a:xfrm>
        </p:spPr>
        <p:txBody>
          <a:bodyPr>
            <a:noAutofit/>
          </a:bodyPr>
          <a:lstStyle/>
          <a:p>
            <a:pPr lvl="8">
              <a:lnSpc>
                <a:spcPts val="2600"/>
              </a:lnSpc>
              <a:buNone/>
            </a:pPr>
            <a:r>
              <a:rPr lang="en-US" altLang="zh-CN" sz="2000" b="1" dirty="0" smtClean="0">
                <a:sym typeface="+mn-ea"/>
              </a:rPr>
              <a:t>3.</a:t>
            </a:r>
            <a:r>
              <a:rPr lang="zh-CN" altLang="en-US" sz="2000" b="1" dirty="0" smtClean="0">
                <a:sym typeface="+mn-ea"/>
              </a:rPr>
              <a:t>部门规章</a:t>
            </a:r>
          </a:p>
          <a:p>
            <a:pPr fontAlgn="auto">
              <a:lnSpc>
                <a:spcPts val="2600"/>
              </a:lnSpc>
            </a:pPr>
            <a:r>
              <a:rPr lang="zh-CN" altLang="en-US" sz="2000" b="1" dirty="0" smtClean="0">
                <a:sym typeface="+mn-ea"/>
              </a:rPr>
              <a:t>（</a:t>
            </a:r>
            <a:r>
              <a:rPr lang="en-US" altLang="zh-CN" sz="2000" b="1" dirty="0" smtClean="0">
                <a:sym typeface="+mn-ea"/>
              </a:rPr>
              <a:t>1</a:t>
            </a:r>
            <a:r>
              <a:rPr lang="zh-CN" altLang="en-US" sz="2000" b="1" dirty="0" smtClean="0">
                <a:sym typeface="+mn-ea"/>
              </a:rPr>
              <a:t>）《畜禽遗传资源保种场保护区和基因库管理办法》（2006）</a:t>
            </a:r>
          </a:p>
          <a:p>
            <a:pPr fontAlgn="auto">
              <a:lnSpc>
                <a:spcPts val="2800"/>
              </a:lnSpc>
            </a:pPr>
            <a:r>
              <a:rPr lang="zh-CN" altLang="en-US" sz="2000" dirty="0" smtClean="0">
                <a:sym typeface="+mn-ea"/>
              </a:rPr>
              <a:t>目的是为加强畜禽遗传资源的保护与管理。该办法规定了畜禽遗传资源保种场保护区和基因库的设立的基本条件、建立和确定程序、监督管理方式。</a:t>
            </a:r>
            <a:endParaRPr lang="zh-CN" altLang="en-US" sz="2000" dirty="0" smtClean="0"/>
          </a:p>
          <a:p>
            <a:pPr fontAlgn="auto">
              <a:lnSpc>
                <a:spcPts val="2800"/>
              </a:lnSpc>
            </a:pPr>
            <a:r>
              <a:rPr lang="zh-CN" altLang="en-US" sz="2000" b="1" dirty="0" smtClean="0">
                <a:sym typeface="+mn-ea"/>
              </a:rPr>
              <a:t>（</a:t>
            </a:r>
            <a:r>
              <a:rPr lang="en-US" altLang="zh-CN" sz="2000" b="1" dirty="0" smtClean="0">
                <a:sym typeface="+mn-ea"/>
              </a:rPr>
              <a:t>2</a:t>
            </a:r>
            <a:r>
              <a:rPr lang="zh-CN" altLang="en-US" sz="2000" b="1" dirty="0" smtClean="0">
                <a:sym typeface="+mn-ea"/>
              </a:rPr>
              <a:t>）《林木种质资源管理办法》（2007</a:t>
            </a:r>
          </a:p>
          <a:p>
            <a:pPr fontAlgn="auto">
              <a:lnSpc>
                <a:spcPts val="2800"/>
              </a:lnSpc>
            </a:pPr>
            <a:r>
              <a:rPr lang="zh-CN" altLang="en-US" sz="2000" dirty="0" smtClean="0">
                <a:sym typeface="+mn-ea"/>
              </a:rPr>
              <a:t>该办法主要调整林木种质资源的收集、整理、鉴定、登记、保存、交流、利用和管理等活动。其亮点在于要求建立林木种质资源库；对林木种质资源采取原地保存或者建立异地保存库、设施保存库以及要求资源利用单位或个人承担反馈利用信息的义务等内容。</a:t>
            </a:r>
            <a:endParaRPr lang="zh-CN" altLang="en-US" sz="2000" dirty="0" smtClean="0"/>
          </a:p>
          <a:p>
            <a:pPr fontAlgn="auto">
              <a:lnSpc>
                <a:spcPts val="2800"/>
              </a:lnSpc>
            </a:pPr>
            <a:r>
              <a:rPr lang="zh-CN" altLang="en-US" sz="2000" b="1" dirty="0" smtClean="0">
                <a:sym typeface="+mn-ea"/>
              </a:rPr>
              <a:t>（</a:t>
            </a:r>
            <a:r>
              <a:rPr lang="en-US" altLang="zh-CN" sz="2000" b="1" dirty="0">
                <a:sym typeface="+mn-ea"/>
              </a:rPr>
              <a:t>3</a:t>
            </a:r>
            <a:r>
              <a:rPr lang="zh-CN" altLang="en-US" sz="2000" b="1" dirty="0">
                <a:sym typeface="+mn-ea"/>
              </a:rPr>
              <a:t>）《水产种质资源保护区管理暂行办法》（</a:t>
            </a:r>
            <a:r>
              <a:rPr lang="en-US" altLang="zh-CN" sz="2000" b="1" dirty="0">
                <a:sym typeface="+mn-ea"/>
              </a:rPr>
              <a:t>2011</a:t>
            </a:r>
            <a:r>
              <a:rPr lang="zh-CN" altLang="en-US" sz="2000" b="1" dirty="0">
                <a:sym typeface="+mn-ea"/>
              </a:rPr>
              <a:t>）</a:t>
            </a:r>
          </a:p>
          <a:p>
            <a:pPr fontAlgn="auto">
              <a:lnSpc>
                <a:spcPts val="2800"/>
              </a:lnSpc>
            </a:pPr>
            <a:r>
              <a:rPr lang="zh-CN" altLang="en-US" sz="2000" dirty="0">
                <a:sym typeface="+mn-ea"/>
              </a:rPr>
              <a:t>该办法主要是通过设立管理保护区对水产种质资源进行保护</a:t>
            </a:r>
            <a:r>
              <a:rPr lang="zh-CN" altLang="en-US" sz="2000" dirty="0" smtClean="0">
                <a:sym typeface="+mn-ea"/>
              </a:rPr>
              <a:t>。还</a:t>
            </a:r>
            <a:r>
              <a:rPr lang="zh-CN" altLang="en-US" sz="2000" dirty="0">
                <a:sym typeface="+mn-ea"/>
              </a:rPr>
              <a:t>特别要求在“其他具有较高经济价值和遗传育种价值的水产种质资源的主要生长繁育区域”设立水产种质资源</a:t>
            </a:r>
            <a:r>
              <a:rPr lang="zh-CN" altLang="en-US" sz="2000" dirty="0" smtClean="0">
                <a:sym typeface="+mn-ea"/>
              </a:rPr>
              <a:t>保护区。</a:t>
            </a:r>
            <a:endParaRPr lang="zh-CN" altLang="en-US" sz="2000" dirty="0"/>
          </a:p>
          <a:p>
            <a:pPr>
              <a:lnSpc>
                <a:spcPts val="2200"/>
              </a:lnSpc>
            </a:pPr>
            <a:endParaRPr lang="zh-CN" altLang="en-US" sz="2000" dirty="0"/>
          </a:p>
        </p:txBody>
      </p:sp>
      <p:pic>
        <p:nvPicPr>
          <p:cNvPr id="4101" name="图片 2"/>
          <p:cNvPicPr>
            <a:picLocks noChangeAspect="1"/>
          </p:cNvPicPr>
          <p:nvPr/>
        </p:nvPicPr>
        <p:blipFill>
          <a:blip r:embed="rId3" cstate="print"/>
          <a:stretch>
            <a:fillRect/>
          </a:stretch>
        </p:blipFill>
        <p:spPr>
          <a:xfrm>
            <a:off x="11422698" y="8890"/>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6000"/>
          </a:blip>
          <a:stretch>
            <a:fillRect/>
          </a:stretch>
        </p:blipFill>
        <p:spPr>
          <a:xfrm>
            <a:off x="0" y="0"/>
            <a:ext cx="12204065" cy="6902450"/>
          </a:xfrm>
          <a:prstGeom prst="rect">
            <a:avLst/>
          </a:prstGeom>
        </p:spPr>
      </p:pic>
      <p:sp>
        <p:nvSpPr>
          <p:cNvPr id="3" name="内容占位符 2"/>
          <p:cNvSpPr>
            <a:spLocks noGrp="1"/>
          </p:cNvSpPr>
          <p:nvPr>
            <p:ph idx="1"/>
          </p:nvPr>
        </p:nvSpPr>
        <p:spPr>
          <a:xfrm>
            <a:off x="549820" y="662305"/>
            <a:ext cx="10982960" cy="6195695"/>
          </a:xfrm>
        </p:spPr>
        <p:txBody>
          <a:bodyPr>
            <a:normAutofit fontScale="97500"/>
          </a:bodyPr>
          <a:lstStyle/>
          <a:p>
            <a:pPr fontAlgn="auto">
              <a:lnSpc>
                <a:spcPct val="150000"/>
              </a:lnSpc>
            </a:pPr>
            <a:r>
              <a:rPr lang="en-US" altLang="zh-CN" sz="2000" b="1" dirty="0" smtClean="0">
                <a:sym typeface="+mn-ea"/>
              </a:rPr>
              <a:t>1.重保护，轻利用</a:t>
            </a:r>
            <a:endParaRPr lang="zh-CN" altLang="en-US" sz="2000" b="1" dirty="0"/>
          </a:p>
          <a:p>
            <a:pPr fontAlgn="auto">
              <a:lnSpc>
                <a:spcPct val="150000"/>
              </a:lnSpc>
            </a:pPr>
            <a:r>
              <a:rPr lang="zh-CN" altLang="en-US" sz="2000" dirty="0" smtClean="0">
                <a:sym typeface="+mn-ea"/>
              </a:rPr>
              <a:t>（</a:t>
            </a:r>
            <a:r>
              <a:rPr lang="en-US" altLang="zh-CN" sz="2000" dirty="0" smtClean="0">
                <a:sym typeface="+mn-ea"/>
              </a:rPr>
              <a:t>1</a:t>
            </a:r>
            <a:r>
              <a:rPr lang="zh-CN" altLang="en-US" sz="2000" dirty="0" smtClean="0">
                <a:sym typeface="+mn-ea"/>
              </a:rPr>
              <a:t>）</a:t>
            </a:r>
            <a:r>
              <a:rPr lang="zh-CN" sz="2000" dirty="0" smtClean="0">
                <a:sym typeface="+mn-ea"/>
              </a:rPr>
              <a:t>我国</a:t>
            </a:r>
            <a:r>
              <a:rPr lang="zh-CN" sz="2000" dirty="0">
                <a:sym typeface="+mn-ea"/>
              </a:rPr>
              <a:t>涉及农业遗传资源保护利用的法律法规共</a:t>
            </a:r>
            <a:r>
              <a:rPr lang="en-US" altLang="zh-CN" sz="2000" dirty="0">
                <a:sym typeface="+mn-ea"/>
              </a:rPr>
              <a:t>47</a:t>
            </a:r>
            <a:r>
              <a:rPr lang="zh-CN" altLang="en-US" sz="2000" dirty="0">
                <a:sym typeface="+mn-ea"/>
              </a:rPr>
              <a:t>部，其中兼顾保护与利用类立法共</a:t>
            </a:r>
            <a:r>
              <a:rPr lang="en-US" altLang="zh-CN" sz="2000" dirty="0">
                <a:sym typeface="+mn-ea"/>
              </a:rPr>
              <a:t>20</a:t>
            </a:r>
            <a:r>
              <a:rPr lang="zh-CN" altLang="en-US" sz="2000" dirty="0">
                <a:sym typeface="+mn-ea"/>
              </a:rPr>
              <a:t>件，保护类</a:t>
            </a:r>
            <a:r>
              <a:rPr lang="en-US" altLang="zh-CN" sz="2000" dirty="0">
                <a:sym typeface="+mn-ea"/>
              </a:rPr>
              <a:t>28</a:t>
            </a:r>
            <a:r>
              <a:rPr lang="zh-CN" altLang="en-US" sz="2000" dirty="0">
                <a:sym typeface="+mn-ea"/>
              </a:rPr>
              <a:t>件，仅针对农业遗传资源利用类立法</a:t>
            </a:r>
            <a:r>
              <a:rPr lang="en-US" altLang="zh-CN" sz="2000" dirty="0">
                <a:sym typeface="+mn-ea"/>
              </a:rPr>
              <a:t>0</a:t>
            </a:r>
            <a:r>
              <a:rPr lang="zh-CN" altLang="en-US" sz="2000" dirty="0">
                <a:sym typeface="+mn-ea"/>
              </a:rPr>
              <a:t>件。而在</a:t>
            </a:r>
            <a:r>
              <a:rPr lang="en-US" altLang="zh-CN" sz="2000" dirty="0">
                <a:sym typeface="+mn-ea"/>
              </a:rPr>
              <a:t>20</a:t>
            </a:r>
            <a:r>
              <a:rPr lang="zh-CN" altLang="en-US" sz="2000" dirty="0">
                <a:sym typeface="+mn-ea"/>
              </a:rPr>
              <a:t>件有农业遗传资源利用相关规定的立法中，都有一定的共性，便是主要规定农业遗传资源的保护管理，而对于农业遗传资源的利用多为原则性、笼统性的规定，没有细化，也没有具体的操作程序，可操作性很差；</a:t>
            </a:r>
            <a:endParaRPr lang="zh-CN" altLang="en-US" sz="2000" dirty="0"/>
          </a:p>
          <a:p>
            <a:pPr fontAlgn="auto">
              <a:lnSpc>
                <a:spcPct val="150000"/>
              </a:lnSpc>
            </a:pPr>
            <a:r>
              <a:rPr lang="zh-CN" altLang="en-US" sz="2000" dirty="0" smtClean="0">
                <a:sym typeface="+mn-ea"/>
              </a:rPr>
              <a:t>（</a:t>
            </a:r>
            <a:r>
              <a:rPr lang="en-US" altLang="zh-CN" sz="2000" dirty="0" smtClean="0">
                <a:sym typeface="+mn-ea"/>
              </a:rPr>
              <a:t>2</a:t>
            </a:r>
            <a:r>
              <a:rPr lang="zh-CN" altLang="en-US" sz="2000" dirty="0" smtClean="0">
                <a:sym typeface="+mn-ea"/>
              </a:rPr>
              <a:t>）对于</a:t>
            </a:r>
            <a:r>
              <a:rPr lang="zh-CN" altLang="en-US" sz="2000" dirty="0">
                <a:sym typeface="+mn-ea"/>
              </a:rPr>
              <a:t>农业遗传资源的利用问题，相关立法的鼓励扶持力度不够，难以激发国内相关从业者对农业遗传资源进行充分利用积极性；</a:t>
            </a:r>
            <a:endParaRPr lang="zh-CN" altLang="en-US" sz="2000" dirty="0"/>
          </a:p>
          <a:p>
            <a:pPr fontAlgn="auto">
              <a:lnSpc>
                <a:spcPct val="150000"/>
              </a:lnSpc>
            </a:pPr>
            <a:r>
              <a:rPr lang="zh-CN" altLang="en-US" sz="2000" dirty="0" smtClean="0">
                <a:sym typeface="+mn-ea"/>
              </a:rPr>
              <a:t>（</a:t>
            </a:r>
            <a:r>
              <a:rPr lang="en-US" altLang="zh-CN" sz="2000" dirty="0" smtClean="0">
                <a:sym typeface="+mn-ea"/>
              </a:rPr>
              <a:t>3</a:t>
            </a:r>
            <a:r>
              <a:rPr lang="zh-CN" altLang="en-US" sz="2000" dirty="0" smtClean="0">
                <a:sym typeface="+mn-ea"/>
              </a:rPr>
              <a:t>）“</a:t>
            </a:r>
            <a:r>
              <a:rPr lang="zh-CN" altLang="en-US" sz="2000" dirty="0">
                <a:sym typeface="+mn-ea"/>
              </a:rPr>
              <a:t>重保护、轻利用”的情况，可能导致农业遗传资源所蕴含的巨大社会经济价值不能得到充分挖掘，从而使大量农业遗传资源被遗忘在原生环境或者资源基因库中，甚至使得部分农业遗传资源在长久得不到良好利用的情况下被</a:t>
            </a:r>
            <a:r>
              <a:rPr lang="zh-CN" altLang="en-US" sz="2000" dirty="0" smtClean="0">
                <a:sym typeface="+mn-ea"/>
              </a:rPr>
              <a:t>淘汰</a:t>
            </a:r>
            <a:r>
              <a:rPr lang="zh-CN" altLang="en-US" sz="2000" dirty="0" smtClean="0">
                <a:sym typeface="+mn-ea"/>
              </a:rPr>
              <a:t>。</a:t>
            </a:r>
            <a:endParaRPr lang="en-US" altLang="zh-CN" sz="2000" dirty="0" smtClean="0">
              <a:sym typeface="+mn-ea"/>
            </a:endParaRPr>
          </a:p>
        </p:txBody>
      </p:sp>
      <p:pic>
        <p:nvPicPr>
          <p:cNvPr id="4101" name="图片 2"/>
          <p:cNvPicPr>
            <a:picLocks noChangeAspect="1"/>
          </p:cNvPicPr>
          <p:nvPr/>
        </p:nvPicPr>
        <p:blipFill>
          <a:blip r:embed="rId3" cstate="print"/>
          <a:stretch>
            <a:fillRect/>
          </a:stretch>
        </p:blipFill>
        <p:spPr>
          <a:xfrm>
            <a:off x="11410633" y="4445"/>
            <a:ext cx="773112" cy="757238"/>
          </a:xfrm>
          <a:prstGeom prst="rect">
            <a:avLst/>
          </a:prstGeom>
          <a:noFill/>
          <a:ln w="9525">
            <a:noFill/>
          </a:ln>
        </p:spPr>
      </p:pic>
      <p:sp>
        <p:nvSpPr>
          <p:cNvPr id="6" name="文本框 2"/>
          <p:cNvSpPr txBox="1"/>
          <p:nvPr/>
        </p:nvSpPr>
        <p:spPr>
          <a:xfrm>
            <a:off x="2198008" y="251459"/>
            <a:ext cx="6496049" cy="400110"/>
          </a:xfrm>
          <a:prstGeom prst="rect">
            <a:avLst/>
          </a:prstGeom>
          <a:noFill/>
        </p:spPr>
        <p:txBody>
          <a:bodyPr wrap="square" rtlCol="0">
            <a:spAutoFit/>
          </a:bodyPr>
          <a:lstStyle/>
          <a:p>
            <a:pPr algn="ctr"/>
            <a:r>
              <a:rPr lang="zh-CN" altLang="en-US" sz="2000" b="1" dirty="0" smtClean="0"/>
              <a:t>（</a:t>
            </a:r>
            <a:r>
              <a:rPr lang="zh-CN" altLang="en-US" sz="2000" b="1" dirty="0" smtClean="0"/>
              <a:t>二</a:t>
            </a:r>
            <a:r>
              <a:rPr lang="zh-CN" altLang="en-US" sz="2000" b="1" dirty="0" smtClean="0"/>
              <a:t>）</a:t>
            </a:r>
            <a:r>
              <a:rPr lang="zh-CN" altLang="en-US" sz="2000" b="1" dirty="0" smtClean="0"/>
              <a:t>现行</a:t>
            </a:r>
            <a:r>
              <a:rPr lang="zh-CN" altLang="en-US" sz="2000" b="1" dirty="0" smtClean="0"/>
              <a:t>法律法规存在</a:t>
            </a:r>
            <a:r>
              <a:rPr lang="zh-CN" altLang="en-US" sz="2000" b="1" dirty="0"/>
              <a:t>的问题</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5" descr="图片1"/>
          <p:cNvPicPr>
            <a:picLocks noChangeAspect="1"/>
          </p:cNvPicPr>
          <p:nvPr/>
        </p:nvPicPr>
        <p:blipFill>
          <a:blip r:embed="rId2">
            <a:lum bright="-6000"/>
          </a:blip>
          <a:stretch>
            <a:fillRect/>
          </a:stretch>
        </p:blipFill>
        <p:spPr>
          <a:xfrm>
            <a:off x="-5715" y="1905"/>
            <a:ext cx="12204065" cy="6902450"/>
          </a:xfrm>
          <a:prstGeom prst="rect">
            <a:avLst/>
          </a:prstGeom>
        </p:spPr>
      </p:pic>
      <p:sp>
        <p:nvSpPr>
          <p:cNvPr id="5" name="文本框 4"/>
          <p:cNvSpPr txBox="1"/>
          <p:nvPr/>
        </p:nvSpPr>
        <p:spPr>
          <a:xfrm>
            <a:off x="406400" y="609600"/>
            <a:ext cx="10778490" cy="4875694"/>
          </a:xfrm>
          <a:prstGeom prst="rect">
            <a:avLst/>
          </a:prstGeom>
          <a:noFill/>
        </p:spPr>
        <p:txBody>
          <a:bodyPr wrap="square" rtlCol="0">
            <a:spAutoFit/>
          </a:bodyPr>
          <a:lstStyle/>
          <a:p>
            <a:pPr>
              <a:lnSpc>
                <a:spcPts val="2300"/>
              </a:lnSpc>
            </a:pPr>
            <a:endParaRPr lang="en-US" altLang="zh-CN" dirty="0"/>
          </a:p>
          <a:p>
            <a:pPr fontAlgn="auto">
              <a:lnSpc>
                <a:spcPts val="2500"/>
              </a:lnSpc>
            </a:pPr>
            <a:r>
              <a:rPr lang="en-US" sz="2000" b="1" dirty="0" smtClean="0"/>
              <a:t>2.</a:t>
            </a:r>
            <a:r>
              <a:rPr sz="2000" dirty="0" smtClean="0"/>
              <a:t>我国的农业遗传资源法律保护框架看似多方面</a:t>
            </a:r>
            <a:r>
              <a:rPr sz="2000" dirty="0"/>
              <a:t>，多种类，但实际上很多农业遗传资源更多地处于一种间接的保护上，对传统的动植物类法律有一定的附庸性，针对农业遗传资源中遗传材料保护利用的专门立法仍显不足</a:t>
            </a:r>
            <a:r>
              <a:rPr lang="zh-CN" sz="2000" dirty="0"/>
              <a:t>；</a:t>
            </a:r>
          </a:p>
          <a:p>
            <a:pPr fontAlgn="auto">
              <a:lnSpc>
                <a:spcPts val="2500"/>
              </a:lnSpc>
            </a:pPr>
            <a:endParaRPr lang="zh-CN" sz="2000" dirty="0"/>
          </a:p>
          <a:p>
            <a:pPr fontAlgn="auto">
              <a:lnSpc>
                <a:spcPts val="2500"/>
              </a:lnSpc>
            </a:pPr>
            <a:r>
              <a:rPr lang="en-US" altLang="zh-CN" sz="2000" b="1" dirty="0" smtClean="0"/>
              <a:t>3.</a:t>
            </a:r>
            <a:r>
              <a:rPr lang="zh-CN" altLang="en-US" sz="2000" dirty="0" smtClean="0"/>
              <a:t>零散</a:t>
            </a:r>
            <a:r>
              <a:rPr lang="zh-CN" altLang="en-US" sz="2000" dirty="0"/>
              <a:t>的农业遗传资源保护利用相关立法，使得</a:t>
            </a:r>
            <a:r>
              <a:rPr lang="zh-CN" altLang="en-US" sz="2000" dirty="0" smtClean="0"/>
              <a:t>农业遗传资源</a:t>
            </a:r>
            <a:r>
              <a:rPr lang="zh-CN" altLang="en-US" sz="2000" dirty="0"/>
              <a:t>的保护主管部门混杂，仅上述法律法规所涉及的部门就有农业部、国家发展改革委、科技部、</a:t>
            </a:r>
            <a:r>
              <a:rPr lang="zh-CN" altLang="en-US" sz="2000" dirty="0" smtClean="0"/>
              <a:t>海关等</a:t>
            </a:r>
            <a:r>
              <a:rPr lang="zh-CN" altLang="en-US" sz="2000" dirty="0"/>
              <a:t>部门，而在未建立起良好的部门沟通</a:t>
            </a:r>
            <a:r>
              <a:rPr lang="zh-CN" altLang="en-US" sz="2000" dirty="0" smtClean="0"/>
              <a:t>机制时，</a:t>
            </a:r>
            <a:r>
              <a:rPr lang="zh-CN" altLang="en-US" sz="2000" dirty="0"/>
              <a:t>容易使得农业遗传资源保护利用在现实中，出现部门间相互推诿，农业遗传资源保护利用效率低下的现象；</a:t>
            </a:r>
          </a:p>
          <a:p>
            <a:pPr fontAlgn="auto">
              <a:lnSpc>
                <a:spcPts val="2500"/>
              </a:lnSpc>
            </a:pPr>
            <a:endParaRPr lang="zh-CN" altLang="en-US" sz="2000" dirty="0"/>
          </a:p>
          <a:p>
            <a:pPr fontAlgn="auto">
              <a:lnSpc>
                <a:spcPts val="2500"/>
              </a:lnSpc>
            </a:pPr>
            <a:r>
              <a:rPr lang="en-US" altLang="zh-CN" sz="2000" b="1" dirty="0" smtClean="0"/>
              <a:t>4.</a:t>
            </a:r>
            <a:r>
              <a:rPr lang="en-US" altLang="zh-CN" sz="2000" dirty="0" smtClean="0"/>
              <a:t>对于农业遗传资源的保护也呈现出一种偏好性</a:t>
            </a:r>
            <a:r>
              <a:rPr lang="zh-CN" altLang="en-US" sz="2000" dirty="0"/>
              <a:t>，如在《中华人民共和国畜禽遗传资源进出境和对外合作研究利用审批办法》中，就仅保护“畜禽遗传资源保护名录”中的畜禽物种，且这种偏好性受地方政绩需求及当前市场反应影响较较大，没有建立起长远的农业遗传资源</a:t>
            </a:r>
            <a:r>
              <a:rPr lang="zh-CN" altLang="en-US" sz="2000" dirty="0" smtClean="0"/>
              <a:t>保护机制。</a:t>
            </a:r>
            <a:endParaRPr lang="zh-CN" altLang="en-US" sz="2000" dirty="0"/>
          </a:p>
          <a:p>
            <a:pPr fontAlgn="auto">
              <a:lnSpc>
                <a:spcPts val="2500"/>
              </a:lnSpc>
            </a:pPr>
            <a:endParaRPr lang="zh-CN" altLang="en-US" dirty="0"/>
          </a:p>
        </p:txBody>
      </p:sp>
      <p:pic>
        <p:nvPicPr>
          <p:cNvPr id="4101" name="图片 2"/>
          <p:cNvPicPr>
            <a:picLocks noChangeAspect="1"/>
          </p:cNvPicPr>
          <p:nvPr/>
        </p:nvPicPr>
        <p:blipFill>
          <a:blip r:embed="rId3" cstate="print"/>
          <a:stretch>
            <a:fillRect/>
          </a:stretch>
        </p:blipFill>
        <p:spPr>
          <a:xfrm>
            <a:off x="11409998" y="4445"/>
            <a:ext cx="773112" cy="757238"/>
          </a:xfrm>
          <a:prstGeom prst="rect">
            <a:avLst/>
          </a:prstGeom>
          <a:noFill/>
          <a:ln w="9525">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5" descr="图片1"/>
          <p:cNvPicPr>
            <a:picLocks noChangeAspect="1"/>
          </p:cNvPicPr>
          <p:nvPr/>
        </p:nvPicPr>
        <p:blipFill>
          <a:blip r:embed="rId2">
            <a:lum bright="-6000"/>
          </a:blip>
          <a:stretch>
            <a:fillRect/>
          </a:stretch>
        </p:blipFill>
        <p:spPr>
          <a:xfrm>
            <a:off x="-5715" y="1905"/>
            <a:ext cx="12204065" cy="6902450"/>
          </a:xfrm>
          <a:prstGeom prst="rect">
            <a:avLst/>
          </a:prstGeom>
        </p:spPr>
      </p:pic>
      <p:sp>
        <p:nvSpPr>
          <p:cNvPr id="4" name="矩形 3"/>
          <p:cNvSpPr/>
          <p:nvPr/>
        </p:nvSpPr>
        <p:spPr>
          <a:xfrm>
            <a:off x="1248228" y="1378858"/>
            <a:ext cx="9942285" cy="4616648"/>
          </a:xfrm>
          <a:prstGeom prst="rect">
            <a:avLst/>
          </a:prstGeom>
        </p:spPr>
        <p:txBody>
          <a:bodyPr wrap="square">
            <a:spAutoFit/>
          </a:bodyPr>
          <a:lstStyle/>
          <a:p>
            <a:pPr fontAlgn="auto">
              <a:lnSpc>
                <a:spcPct val="150000"/>
              </a:lnSpc>
            </a:pPr>
            <a:r>
              <a:rPr lang="zh-CN" altLang="en-US" sz="2800" dirty="0" smtClean="0">
                <a:sym typeface="+mn-ea"/>
              </a:rPr>
              <a:t>农业遗传资源</a:t>
            </a:r>
            <a:r>
              <a:rPr lang="zh-CN" altLang="en-US" sz="2800" dirty="0" smtClean="0">
                <a:sym typeface="+mn-ea"/>
              </a:rPr>
              <a:t>本身体现</a:t>
            </a:r>
            <a:r>
              <a:rPr lang="zh-CN" altLang="en-US" sz="2800" dirty="0" smtClean="0">
                <a:sym typeface="+mn-ea"/>
              </a:rPr>
              <a:t>了较多的公共利益，</a:t>
            </a:r>
            <a:r>
              <a:rPr lang="zh-CN" altLang="en-US" sz="2800" dirty="0" smtClean="0">
                <a:sym typeface="+mn-ea"/>
              </a:rPr>
              <a:t>在开发利用</a:t>
            </a:r>
            <a:r>
              <a:rPr lang="zh-CN" altLang="en-US" sz="2800" dirty="0" smtClean="0">
                <a:sym typeface="+mn-ea"/>
              </a:rPr>
              <a:t>时</a:t>
            </a:r>
            <a:r>
              <a:rPr lang="zh-CN" altLang="en-US" sz="2800" dirty="0" smtClean="0">
                <a:sym typeface="+mn-ea"/>
              </a:rPr>
              <a:t>，至少有</a:t>
            </a:r>
            <a:r>
              <a:rPr lang="zh-CN" altLang="en-US" sz="2800" dirty="0" smtClean="0">
                <a:sym typeface="+mn-ea"/>
              </a:rPr>
              <a:t>两个问题需要明晰：</a:t>
            </a:r>
          </a:p>
          <a:p>
            <a:pPr fontAlgn="auto">
              <a:lnSpc>
                <a:spcPct val="150000"/>
              </a:lnSpc>
            </a:pPr>
            <a:r>
              <a:rPr lang="zh-CN" altLang="en-US" sz="2800" dirty="0" smtClean="0">
                <a:sym typeface="+mn-ea"/>
              </a:rPr>
              <a:t>首先，资源权的属性问题。例如：若农民享有农业品种权，则品种权是属于集体性权利还是私权利。</a:t>
            </a:r>
          </a:p>
          <a:p>
            <a:pPr fontAlgn="auto">
              <a:lnSpc>
                <a:spcPct val="150000"/>
              </a:lnSpc>
            </a:pPr>
            <a:r>
              <a:rPr lang="zh-CN" altLang="en-US" sz="2800" dirty="0" smtClean="0">
                <a:sym typeface="+mn-ea"/>
              </a:rPr>
              <a:t>其次，私益与公益的平衡问题。例如：若农民的品种权是集体性权利，如何实现公平的利益共享；若农民的品种权是私权利，如何确定权利归属。</a:t>
            </a:r>
            <a:endParaRPr lang="zh-CN"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1486</Words>
  <Application>WPS 演示</Application>
  <PresentationFormat>自定义</PresentationFormat>
  <Paragraphs>72</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农业遗传资源保护利用的法律探析</vt:lpstr>
      <vt:lpstr>幻灯片 2</vt:lpstr>
      <vt:lpstr>二、现行法律法规梳理</vt:lpstr>
      <vt:lpstr>幻灯片 4</vt:lpstr>
      <vt:lpstr>幻灯片 5</vt:lpstr>
      <vt:lpstr>幻灯片 6</vt:lpstr>
      <vt:lpstr>幻灯片 7</vt:lpstr>
      <vt:lpstr>幻灯片 8</vt:lpstr>
      <vt:lpstr>幻灯片 9</vt:lpstr>
      <vt:lpstr>三、创新与思考</vt:lpstr>
      <vt:lpstr>幻灯片 11</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农业遗传资源保护利用的法律思考</dc:title>
  <dc:creator>110S1J</dc:creator>
  <cp:lastModifiedBy>SWU</cp:lastModifiedBy>
  <cp:revision>132</cp:revision>
  <dcterms:created xsi:type="dcterms:W3CDTF">2015-05-05T08:02:00Z</dcterms:created>
  <dcterms:modified xsi:type="dcterms:W3CDTF">2016-11-07T15:44:08Z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2052-10.1.0.6029</vt:lpwstr>
  </property>
</Properties>
</file>